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notesSlides/notesSlide24.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slides/slide89.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notesSlides/notesSlide37.xml" ContentType="application/vnd.openxmlformats-officedocument.presentationml.notesSlide+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6.xml" ContentType="application/vnd.openxmlformats-officedocument.presentationml.notesSlide+xml"/>
  <Override PartName="/ppt/slides/slide20.xml" ContentType="application/vnd.openxmlformats-officedocument.presentationml.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11.xml" ContentType="application/vnd.openxmlformats-officedocument.presentationml.notesSlide+xml"/>
  <Override PartName="/ppt/notesSlides/notesSlide40.xml" ContentType="application/vnd.openxmlformats-officedocument.presentationml.notesSlide+xml"/>
  <Override PartName="/ppt/slides/slide98.xml" ContentType="application/vnd.openxmlformats-officedocument.presentationml.slide+xml"/>
  <Override PartName="/ppt/slides/slide117.xml" ContentType="application/vnd.openxmlformats-officedocument.presentationml.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0"/>
  </p:notesMasterIdLst>
  <p:sldIdLst>
    <p:sldId id="256" r:id="rId2"/>
    <p:sldId id="258" r:id="rId3"/>
    <p:sldId id="260" r:id="rId4"/>
    <p:sldId id="262" r:id="rId5"/>
    <p:sldId id="263" r:id="rId6"/>
    <p:sldId id="264" r:id="rId7"/>
    <p:sldId id="265" r:id="rId8"/>
    <p:sldId id="266" r:id="rId9"/>
    <p:sldId id="267" r:id="rId10"/>
    <p:sldId id="25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 id="315" r:id="rId58"/>
    <p:sldId id="316" r:id="rId59"/>
    <p:sldId id="317" r:id="rId60"/>
    <p:sldId id="318" r:id="rId61"/>
    <p:sldId id="319" r:id="rId62"/>
    <p:sldId id="320" r:id="rId63"/>
    <p:sldId id="321" r:id="rId64"/>
    <p:sldId id="322" r:id="rId65"/>
    <p:sldId id="323" r:id="rId66"/>
    <p:sldId id="324" r:id="rId67"/>
    <p:sldId id="325" r:id="rId68"/>
    <p:sldId id="326" r:id="rId69"/>
    <p:sldId id="327" r:id="rId70"/>
    <p:sldId id="328" r:id="rId71"/>
    <p:sldId id="329" r:id="rId72"/>
    <p:sldId id="330" r:id="rId73"/>
    <p:sldId id="331" r:id="rId74"/>
    <p:sldId id="332" r:id="rId75"/>
    <p:sldId id="333" r:id="rId76"/>
    <p:sldId id="334" r:id="rId77"/>
    <p:sldId id="335" r:id="rId78"/>
    <p:sldId id="345" r:id="rId79"/>
    <p:sldId id="346" r:id="rId80"/>
    <p:sldId id="347" r:id="rId81"/>
    <p:sldId id="348" r:id="rId82"/>
    <p:sldId id="349" r:id="rId83"/>
    <p:sldId id="350" r:id="rId84"/>
    <p:sldId id="351" r:id="rId85"/>
    <p:sldId id="352" r:id="rId86"/>
    <p:sldId id="353" r:id="rId87"/>
    <p:sldId id="354" r:id="rId88"/>
    <p:sldId id="355" r:id="rId89"/>
    <p:sldId id="356" r:id="rId90"/>
    <p:sldId id="357" r:id="rId91"/>
    <p:sldId id="358" r:id="rId92"/>
    <p:sldId id="359" r:id="rId93"/>
    <p:sldId id="361" r:id="rId94"/>
    <p:sldId id="362" r:id="rId95"/>
    <p:sldId id="363" r:id="rId96"/>
    <p:sldId id="364" r:id="rId97"/>
    <p:sldId id="365" r:id="rId98"/>
    <p:sldId id="366" r:id="rId99"/>
    <p:sldId id="367" r:id="rId100"/>
    <p:sldId id="368" r:id="rId101"/>
    <p:sldId id="369" r:id="rId102"/>
    <p:sldId id="370" r:id="rId103"/>
    <p:sldId id="371" r:id="rId104"/>
    <p:sldId id="372" r:id="rId105"/>
    <p:sldId id="373" r:id="rId106"/>
    <p:sldId id="374" r:id="rId107"/>
    <p:sldId id="375" r:id="rId108"/>
    <p:sldId id="376" r:id="rId109"/>
    <p:sldId id="377" r:id="rId110"/>
    <p:sldId id="378" r:id="rId111"/>
    <p:sldId id="379" r:id="rId112"/>
    <p:sldId id="380" r:id="rId113"/>
    <p:sldId id="381" r:id="rId114"/>
    <p:sldId id="382" r:id="rId115"/>
    <p:sldId id="383" r:id="rId116"/>
    <p:sldId id="384" r:id="rId117"/>
    <p:sldId id="385" r:id="rId118"/>
    <p:sldId id="386" r:id="rId119"/>
  </p:sldIdLst>
  <p:sldSz cx="9144000" cy="6858000" type="screen4x3"/>
  <p:notesSz cx="6858000" cy="9144000"/>
  <p:defaultText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24" autoAdjust="0"/>
  </p:normalViewPr>
  <p:slideViewPr>
    <p:cSldViewPr>
      <p:cViewPr varScale="1">
        <p:scale>
          <a:sx n="69" d="100"/>
          <a:sy n="69" d="100"/>
        </p:scale>
        <p:origin x="-13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s-I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E8AC28-8AAB-47D0-BA24-8370EFCA3FBE}" type="datetimeFigureOut">
              <a:rPr lang="is-IS" smtClean="0"/>
              <a:pPr/>
              <a:t>10.5.2014</a:t>
            </a:fld>
            <a:endParaRPr lang="is-I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s-I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s-I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E73BA0-329D-483E-9F57-F89CFF35D1D5}" type="slidenum">
              <a:rPr lang="is-IS" smtClean="0"/>
              <a:pPr/>
              <a:t>‹#›</a:t>
            </a:fld>
            <a:endParaRPr lang="is-I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p:spPr>
        <p:txBody>
          <a:bodyPr/>
          <a:lstStyle/>
          <a:p>
            <a:fld id="{76153877-D67B-4658-9F12-56D15DAC231E}" type="slidenum">
              <a:rPr lang="de-AT" smtClean="0"/>
              <a:pPr/>
              <a:t>79</a:t>
            </a:fld>
            <a:endParaRPr lang="de-AT"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CEBF3683-2674-4081-8380-AD6BBD0543D8}" type="slidenum">
              <a:rPr lang="de-AT" smtClean="0"/>
              <a:pPr/>
              <a:t>88</a:t>
            </a:fld>
            <a:endParaRPr lang="de-AT"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871EB8CD-3041-4C08-9988-213A56E56924}" type="slidenum">
              <a:rPr lang="de-AT" smtClean="0"/>
              <a:pPr/>
              <a:t>89</a:t>
            </a:fld>
            <a:endParaRPr lang="de-AT"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5DD05D1B-8400-4BC1-AD7D-6061377E0001}" type="slidenum">
              <a:rPr lang="de-AT" smtClean="0"/>
              <a:pPr/>
              <a:t>90</a:t>
            </a:fld>
            <a:endParaRPr lang="de-AT"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p>
            <a:fld id="{654E57B3-A939-4386-8D4A-B38F162253D2}" type="slidenum">
              <a:rPr lang="de-AT" smtClean="0"/>
              <a:pPr/>
              <a:t>91</a:t>
            </a:fld>
            <a:endParaRPr lang="de-AT"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p>
            <a:fld id="{9EC83225-C37A-42E6-B89D-5DEE60F0D472}" type="slidenum">
              <a:rPr lang="de-AT" smtClean="0"/>
              <a:pPr/>
              <a:t>92</a:t>
            </a:fld>
            <a:endParaRPr lang="de-AT"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96B74205-E83A-4A7E-95DC-48B99D0EFC5D}" type="slidenum">
              <a:rPr lang="de-AT" smtClean="0"/>
              <a:pPr/>
              <a:t>93</a:t>
            </a:fld>
            <a:endParaRPr lang="de-AT"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p>
            <a:fld id="{A73836F7-A2E4-4549-B9DE-A497599366D5}" type="slidenum">
              <a:rPr lang="de-AT" smtClean="0"/>
              <a:pPr/>
              <a:t>94</a:t>
            </a:fld>
            <a:endParaRPr lang="de-AT" smtClean="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B3CC418D-7B4B-4C73-BB9D-7C1BCAFA8CE6}" type="slidenum">
              <a:rPr lang="de-AT" smtClean="0"/>
              <a:pPr/>
              <a:t>95</a:t>
            </a:fld>
            <a:endParaRPr lang="de-AT"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E001F495-E610-4566-9D04-80A05ABCDA68}" type="slidenum">
              <a:rPr lang="de-AT" smtClean="0"/>
              <a:pPr/>
              <a:t>96</a:t>
            </a:fld>
            <a:endParaRPr lang="de-AT"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CA4550D8-E9FB-4B31-8BCA-D983FFA5899C}" type="slidenum">
              <a:rPr lang="de-AT" smtClean="0"/>
              <a:pPr/>
              <a:t>97</a:t>
            </a:fld>
            <a:endParaRPr lang="de-AT"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8AC8ADA9-A583-48FE-9164-CFB1082A6B78}" type="slidenum">
              <a:rPr lang="de-AT" smtClean="0"/>
              <a:pPr/>
              <a:t>80</a:t>
            </a:fld>
            <a:endParaRPr lang="de-AT"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2CF2F3AD-C843-4C06-B0CD-2D372C270637}" type="slidenum">
              <a:rPr lang="de-AT" smtClean="0"/>
              <a:pPr/>
              <a:t>98</a:t>
            </a:fld>
            <a:endParaRPr lang="de-AT"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3C861C4E-6FD7-4B80-85B1-59C6B9CB3A2D}" type="slidenum">
              <a:rPr lang="de-AT" smtClean="0"/>
              <a:pPr/>
              <a:t>99</a:t>
            </a:fld>
            <a:endParaRPr lang="de-AT" smtClean="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fld id="{2404C60E-9783-485A-A548-318010334F87}" type="slidenum">
              <a:rPr lang="de-AT" smtClean="0"/>
              <a:pPr/>
              <a:t>100</a:t>
            </a:fld>
            <a:endParaRPr lang="de-AT" smtClean="0"/>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9F4BCA48-76D8-43C6-97B2-B71729A129D6}" type="slidenum">
              <a:rPr lang="de-AT" smtClean="0"/>
              <a:pPr/>
              <a:t>101</a:t>
            </a:fld>
            <a:endParaRPr lang="de-AT" smtClean="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F5C5A8AD-4139-4854-A8A0-594A12CE2CCC}" type="slidenum">
              <a:rPr lang="de-AT" smtClean="0"/>
              <a:pPr/>
              <a:t>102</a:t>
            </a:fld>
            <a:endParaRPr lang="de-AT" smtClean="0"/>
          </a:p>
        </p:txBody>
      </p:sp>
      <p:sp>
        <p:nvSpPr>
          <p:cNvPr id="68611" name="Rectangle 2"/>
          <p:cNvSpPr>
            <a:spLocks noGrp="1" noRot="1" noChangeAspect="1" noChangeArrowheads="1" noTextEdit="1"/>
          </p:cNvSpPr>
          <p:nvPr>
            <p:ph type="sldImg"/>
          </p:nvPr>
        </p:nvSpPr>
        <p:spPr>
          <a:solidFill>
            <a:srgbClr val="FFFFFF"/>
          </a:solidFill>
          <a:ln/>
        </p:spPr>
      </p:sp>
      <p:sp>
        <p:nvSpPr>
          <p:cNvPr id="68612"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p:spPr>
        <p:txBody>
          <a:bodyPr/>
          <a:lstStyle/>
          <a:p>
            <a:fld id="{5E14C0C5-3332-443E-B9A3-63E22B758737}" type="slidenum">
              <a:rPr lang="de-AT" smtClean="0"/>
              <a:pPr/>
              <a:t>103</a:t>
            </a:fld>
            <a:endParaRPr lang="de-AT" smtClean="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A4EEB07A-A543-469C-BD20-4AED932187F6}" type="slidenum">
              <a:rPr lang="de-AT" smtClean="0"/>
              <a:pPr/>
              <a:t>104</a:t>
            </a:fld>
            <a:endParaRPr lang="de-AT"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1086A6E-A07C-4BEE-92CE-AA039FCB83A9}" type="slidenum">
              <a:rPr lang="de-AT" smtClean="0"/>
              <a:pPr/>
              <a:t>105</a:t>
            </a:fld>
            <a:endParaRPr lang="de-AT"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endParaRPr>
          </a:p>
        </p:txBody>
      </p:sp>
      <p:sp>
        <p:nvSpPr>
          <p:cNvPr id="71685" name="Rectangle 5"/>
          <p:cNvSpPr>
            <a:spLocks noChangeArrowheads="1"/>
          </p:cNvSpPr>
          <p:nvPr/>
        </p:nvSpPr>
        <p:spPr bwMode="auto">
          <a:xfrm>
            <a:off x="457200" y="4800600"/>
            <a:ext cx="5867400" cy="3657600"/>
          </a:xfrm>
          <a:prstGeom prst="rect">
            <a:avLst/>
          </a:prstGeom>
          <a:solidFill>
            <a:schemeClr val="bg1"/>
          </a:solidFill>
          <a:ln w="9525">
            <a:solidFill>
              <a:schemeClr val="tx1"/>
            </a:solidFill>
            <a:miter lim="800000"/>
            <a:headEnd/>
            <a:tailEnd/>
          </a:ln>
        </p:spPr>
        <p:txBody>
          <a:bodyPr wrap="none" anchor="ctr"/>
          <a:lstStyle/>
          <a:p>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01086A6E-A07C-4BEE-92CE-AA039FCB83A9}" type="slidenum">
              <a:rPr lang="de-AT" smtClean="0"/>
              <a:pPr/>
              <a:t>106</a:t>
            </a:fld>
            <a:endParaRPr lang="de-AT" smtClean="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endParaRPr>
          </a:p>
        </p:txBody>
      </p:sp>
      <p:sp>
        <p:nvSpPr>
          <p:cNvPr id="71685" name="Rectangle 5"/>
          <p:cNvSpPr>
            <a:spLocks noChangeArrowheads="1"/>
          </p:cNvSpPr>
          <p:nvPr/>
        </p:nvSpPr>
        <p:spPr bwMode="auto">
          <a:xfrm>
            <a:off x="457200" y="4800600"/>
            <a:ext cx="5867400" cy="3657600"/>
          </a:xfrm>
          <a:prstGeom prst="rect">
            <a:avLst/>
          </a:prstGeom>
          <a:solidFill>
            <a:schemeClr val="bg1"/>
          </a:solidFill>
          <a:ln w="9525">
            <a:solidFill>
              <a:schemeClr val="tx1"/>
            </a:solidFill>
            <a:miter lim="800000"/>
            <a:headEnd/>
            <a:tailEnd/>
          </a:ln>
        </p:spPr>
        <p:txBody>
          <a:bodyPr wrap="none" anchor="ctr"/>
          <a:lstStyle/>
          <a:p>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1CCA15E1-73D7-4A42-8289-140517ED75CA}" type="slidenum">
              <a:rPr lang="de-AT" smtClean="0"/>
              <a:pPr/>
              <a:t>107</a:t>
            </a:fld>
            <a:endParaRPr lang="de-AT"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endParaRPr>
          </a:p>
        </p:txBody>
      </p:sp>
      <p:sp>
        <p:nvSpPr>
          <p:cNvPr id="72709" name="Rectangle 5"/>
          <p:cNvSpPr>
            <a:spLocks noChangeArrowheads="1"/>
          </p:cNvSpPr>
          <p:nvPr/>
        </p:nvSpPr>
        <p:spPr bwMode="auto">
          <a:xfrm>
            <a:off x="457200" y="4800600"/>
            <a:ext cx="5867400" cy="3657600"/>
          </a:xfrm>
          <a:prstGeom prst="rect">
            <a:avLst/>
          </a:prstGeom>
          <a:solidFill>
            <a:schemeClr val="bg1"/>
          </a:solidFill>
          <a:ln w="9525">
            <a:solidFill>
              <a:schemeClr val="tx1"/>
            </a:solidFill>
            <a:miter lim="800000"/>
            <a:headEnd/>
            <a:tailEnd/>
          </a:ln>
        </p:spPr>
        <p:txBody>
          <a:bodyPr wrap="none" anchor="ctr"/>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74F85E66-D588-4C66-AC44-7BECEA7EA7FC}" type="slidenum">
              <a:rPr lang="de-AT" smtClean="0"/>
              <a:pPr/>
              <a:t>81</a:t>
            </a:fld>
            <a:endParaRPr lang="de-AT" smtClean="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7EAD93B2-77BE-45FF-8595-23AD8383397C}" type="slidenum">
              <a:rPr lang="de-AT" smtClean="0"/>
              <a:pPr/>
              <a:t>108</a:t>
            </a:fld>
            <a:endParaRPr lang="de-AT" smtClean="0"/>
          </a:p>
        </p:txBody>
      </p:sp>
      <p:sp>
        <p:nvSpPr>
          <p:cNvPr id="73731" name="Rectangle 2"/>
          <p:cNvSpPr>
            <a:spLocks noGrp="1" noRot="1" noChangeAspect="1" noChangeArrowheads="1" noTextEdit="1"/>
          </p:cNvSpPr>
          <p:nvPr>
            <p:ph type="sldImg"/>
          </p:nvPr>
        </p:nvSpPr>
        <p:spPr>
          <a:solidFill>
            <a:srgbClr val="FFFFFF"/>
          </a:solidFill>
          <a:ln/>
        </p:spPr>
      </p:sp>
      <p:sp>
        <p:nvSpPr>
          <p:cNvPr id="73732"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p>
            <a:fld id="{37A1F7F0-12CC-49A3-B685-D146E8A6593C}" type="slidenum">
              <a:rPr lang="de-AT" smtClean="0"/>
              <a:pPr/>
              <a:t>109</a:t>
            </a:fld>
            <a:endParaRPr lang="de-AT" smtClean="0"/>
          </a:p>
        </p:txBody>
      </p:sp>
      <p:sp>
        <p:nvSpPr>
          <p:cNvPr id="74755" name="Rectangle 2"/>
          <p:cNvSpPr>
            <a:spLocks noGrp="1" noRot="1" noChangeAspect="1" noChangeArrowheads="1" noTextEdit="1"/>
          </p:cNvSpPr>
          <p:nvPr>
            <p:ph type="sldImg"/>
          </p:nvPr>
        </p:nvSpPr>
        <p:spPr>
          <a:solidFill>
            <a:srgbClr val="FFFFFF"/>
          </a:solidFill>
          <a:ln/>
        </p:spPr>
      </p:sp>
      <p:sp>
        <p:nvSpPr>
          <p:cNvPr id="74756"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E9BA67E9-5290-4CDC-A073-6BC341DB4AC0}" type="slidenum">
              <a:rPr lang="de-AT" smtClean="0"/>
              <a:pPr/>
              <a:t>110</a:t>
            </a:fld>
            <a:endParaRPr lang="de-AT"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endParaRPr>
          </a:p>
        </p:txBody>
      </p:sp>
      <p:sp>
        <p:nvSpPr>
          <p:cNvPr id="75781" name="Rectangle 5"/>
          <p:cNvSpPr>
            <a:spLocks noChangeArrowheads="1"/>
          </p:cNvSpPr>
          <p:nvPr/>
        </p:nvSpPr>
        <p:spPr bwMode="auto">
          <a:xfrm>
            <a:off x="457200" y="4800600"/>
            <a:ext cx="5867400" cy="3657600"/>
          </a:xfrm>
          <a:prstGeom prst="rect">
            <a:avLst/>
          </a:prstGeom>
          <a:solidFill>
            <a:schemeClr val="bg1"/>
          </a:solidFill>
          <a:ln w="9525">
            <a:solidFill>
              <a:schemeClr val="tx1"/>
            </a:solidFill>
            <a:miter lim="800000"/>
            <a:headEnd/>
            <a:tailEnd/>
          </a:ln>
        </p:spPr>
        <p:txBody>
          <a:bodyPr wrap="none" anchor="ct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p:spPr>
        <p:txBody>
          <a:bodyPr/>
          <a:lstStyle/>
          <a:p>
            <a:fld id="{FAF9D7EC-D405-4B55-9C2A-1779F593095D}" type="slidenum">
              <a:rPr lang="de-AT" smtClean="0"/>
              <a:pPr/>
              <a:t>111</a:t>
            </a:fld>
            <a:endParaRPr lang="de-AT" smtClean="0"/>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endParaRPr>
          </a:p>
        </p:txBody>
      </p:sp>
      <p:sp>
        <p:nvSpPr>
          <p:cNvPr id="76805" name="Rectangle 5"/>
          <p:cNvSpPr>
            <a:spLocks noChangeArrowheads="1"/>
          </p:cNvSpPr>
          <p:nvPr/>
        </p:nvSpPr>
        <p:spPr bwMode="auto">
          <a:xfrm>
            <a:off x="457200" y="4800600"/>
            <a:ext cx="5867400" cy="3657600"/>
          </a:xfrm>
          <a:prstGeom prst="rect">
            <a:avLst/>
          </a:prstGeom>
          <a:solidFill>
            <a:schemeClr val="bg1"/>
          </a:solidFill>
          <a:ln w="9525">
            <a:solidFill>
              <a:schemeClr val="tx1"/>
            </a:solidFill>
            <a:miter lim="800000"/>
            <a:headEnd/>
            <a:tailEnd/>
          </a:ln>
        </p:spPr>
        <p:txBody>
          <a:bodyPr wrap="none" anchor="ctr"/>
          <a:lstStyle/>
          <a:p>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964CDD12-3B5E-439F-83A1-8C15F91709B0}" type="slidenum">
              <a:rPr lang="de-AT" smtClean="0"/>
              <a:pPr/>
              <a:t>112</a:t>
            </a:fld>
            <a:endParaRPr lang="de-AT" smtClean="0"/>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fld id="{0E3259D3-4D83-4A0B-8348-9CC80A00FE1A}" type="slidenum">
              <a:rPr lang="de-AT" smtClean="0"/>
              <a:pPr/>
              <a:t>113</a:t>
            </a:fld>
            <a:endParaRPr lang="de-AT" smtClean="0"/>
          </a:p>
        </p:txBody>
      </p:sp>
      <p:sp>
        <p:nvSpPr>
          <p:cNvPr id="78851" name="Rectangle 2"/>
          <p:cNvSpPr>
            <a:spLocks noGrp="1" noRot="1" noChangeAspect="1" noChangeArrowheads="1" noTextEdit="1"/>
          </p:cNvSpPr>
          <p:nvPr>
            <p:ph type="sldImg"/>
          </p:nvPr>
        </p:nvSpPr>
        <p:spPr>
          <a:solidFill>
            <a:srgbClr val="FFFFFF"/>
          </a:solidFill>
          <a:ln/>
        </p:spPr>
      </p:sp>
      <p:sp>
        <p:nvSpPr>
          <p:cNvPr id="78852"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C8E8B9ED-96D5-4213-96DA-8180B4BE595D}" type="slidenum">
              <a:rPr lang="de-AT" smtClean="0"/>
              <a:pPr/>
              <a:t>114</a:t>
            </a:fld>
            <a:endParaRPr lang="de-AT" smtClean="0"/>
          </a:p>
        </p:txBody>
      </p:sp>
      <p:sp>
        <p:nvSpPr>
          <p:cNvPr id="79875" name="Rectangle 2"/>
          <p:cNvSpPr>
            <a:spLocks noGrp="1" noRot="1" noChangeAspect="1" noChangeArrowheads="1" noTextEdit="1"/>
          </p:cNvSpPr>
          <p:nvPr>
            <p:ph type="sldImg"/>
          </p:nvPr>
        </p:nvSpPr>
        <p:spPr>
          <a:solidFill>
            <a:srgbClr val="FFFFFF"/>
          </a:solidFill>
          <a:ln/>
        </p:spPr>
      </p:sp>
      <p:sp>
        <p:nvSpPr>
          <p:cNvPr id="79876"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92EFCA7B-E0C7-43F8-B917-7375FC7FC40B}" type="slidenum">
              <a:rPr lang="de-AT" smtClean="0"/>
              <a:pPr/>
              <a:t>115</a:t>
            </a:fld>
            <a:endParaRPr lang="de-AT" smtClean="0"/>
          </a:p>
        </p:txBody>
      </p:sp>
      <p:sp>
        <p:nvSpPr>
          <p:cNvPr id="80899" name="Rectangle 2"/>
          <p:cNvSpPr>
            <a:spLocks noGrp="1" noRot="1" noChangeAspect="1" noChangeArrowheads="1" noTextEdit="1"/>
          </p:cNvSpPr>
          <p:nvPr>
            <p:ph type="sldImg"/>
          </p:nvPr>
        </p:nvSpPr>
        <p:spPr>
          <a:solidFill>
            <a:srgbClr val="FFFFFF"/>
          </a:solidFill>
          <a:ln/>
        </p:spPr>
      </p:sp>
      <p:sp>
        <p:nvSpPr>
          <p:cNvPr id="80900"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9D3B4D8D-B46F-4426-A8D9-5BB1E8091C20}" type="slidenum">
              <a:rPr lang="de-AT" smtClean="0"/>
              <a:pPr/>
              <a:t>116</a:t>
            </a:fld>
            <a:endParaRPr lang="de-AT" smtClean="0"/>
          </a:p>
        </p:txBody>
      </p:sp>
      <p:sp>
        <p:nvSpPr>
          <p:cNvPr id="81923" name="Rectangle 2"/>
          <p:cNvSpPr>
            <a:spLocks noGrp="1" noRot="1" noChangeAspect="1" noChangeArrowheads="1" noTextEdit="1"/>
          </p:cNvSpPr>
          <p:nvPr>
            <p:ph type="sldImg"/>
          </p:nvPr>
        </p:nvSpPr>
        <p:spPr>
          <a:solidFill>
            <a:srgbClr val="FFFFFF"/>
          </a:solidFill>
          <a:ln/>
        </p:spPr>
      </p:sp>
      <p:sp>
        <p:nvSpPr>
          <p:cNvPr id="81924" name="Rectangle 3"/>
          <p:cNvSpPr>
            <a:spLocks noGrp="1" noChangeArrowheads="1"/>
          </p:cNvSpPr>
          <p:nvPr>
            <p:ph type="body" idx="1"/>
          </p:nvPr>
        </p:nvSpPr>
        <p:spPr>
          <a:xfrm>
            <a:off x="533400" y="4953000"/>
            <a:ext cx="5715000" cy="3505200"/>
          </a:xfrm>
          <a:solidFill>
            <a:srgbClr val="FFFFFF"/>
          </a:solidFill>
          <a:ln>
            <a:solidFill>
              <a:srgbClr val="000000"/>
            </a:solid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p:spPr>
        <p:txBody>
          <a:bodyPr/>
          <a:lstStyle/>
          <a:p>
            <a:fld id="{C26B2DCA-C658-43CB-88F7-8A836114A615}" type="slidenum">
              <a:rPr lang="de-AT" smtClean="0"/>
              <a:pPr/>
              <a:t>117</a:t>
            </a:fld>
            <a:endParaRPr lang="de-AT" smtClean="0"/>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p:spPr>
        <p:txBody>
          <a:bodyPr/>
          <a:lstStyle/>
          <a:p>
            <a:fld id="{C9286716-3BF5-4B7F-812A-6CC3088DBD95}" type="slidenum">
              <a:rPr lang="de-AT" smtClean="0"/>
              <a:pPr/>
              <a:t>82</a:t>
            </a:fld>
            <a:endParaRPr lang="de-AT"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B63F9954-F988-40E0-8BF4-3959308241C1}" type="slidenum">
              <a:rPr lang="de-AT" smtClean="0"/>
              <a:pPr/>
              <a:t>118</a:t>
            </a:fld>
            <a:endParaRPr lang="de-AT"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533400" y="4953000"/>
            <a:ext cx="5715000" cy="3505200"/>
          </a:xfrm>
          <a:noFill/>
          <a:ln/>
        </p:spPr>
        <p:txBody>
          <a:bodyPr/>
          <a:lstStyle/>
          <a:p>
            <a:pPr eaLnBrk="1" hangingPunct="1"/>
            <a:endParaRPr lang="de-DE" sz="1400"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p:spPr>
        <p:txBody>
          <a:bodyPr/>
          <a:lstStyle/>
          <a:p>
            <a:fld id="{61DE819A-7521-4410-AD3C-6CEF573A96C9}" type="slidenum">
              <a:rPr lang="de-AT" smtClean="0"/>
              <a:pPr/>
              <a:t>83</a:t>
            </a:fld>
            <a:endParaRPr lang="de-AT"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p:spPr>
        <p:txBody>
          <a:bodyPr/>
          <a:lstStyle/>
          <a:p>
            <a:fld id="{8A6F0870-6FEC-46DF-B885-A6D620D69959}" type="slidenum">
              <a:rPr lang="de-AT" smtClean="0"/>
              <a:pPr/>
              <a:t>84</a:t>
            </a:fld>
            <a:endParaRPr lang="de-AT" smtClean="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p:spPr>
        <p:txBody>
          <a:bodyPr/>
          <a:lstStyle/>
          <a:p>
            <a:fld id="{0188DC21-8745-4B61-9756-D1F77AE98735}" type="slidenum">
              <a:rPr lang="de-AT" smtClean="0"/>
              <a:pPr/>
              <a:t>85</a:t>
            </a:fld>
            <a:endParaRPr lang="de-AT" smtClean="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fld id="{B7EAABC0-4D32-4244-B540-BCD434123511}" type="slidenum">
              <a:rPr lang="de-AT" smtClean="0"/>
              <a:pPr/>
              <a:t>86</a:t>
            </a:fld>
            <a:endParaRPr lang="de-AT"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DD1733A-DE08-41FA-A2B5-632E7DE6D652}" type="slidenum">
              <a:rPr lang="de-AT" smtClean="0"/>
              <a:pPr/>
              <a:t>87</a:t>
            </a:fld>
            <a:endParaRPr lang="de-AT"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s-I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is-IS"/>
          </a:p>
        </p:txBody>
      </p:sp>
      <p:sp>
        <p:nvSpPr>
          <p:cNvPr id="4" name="Date Placeholder 3"/>
          <p:cNvSpPr>
            <a:spLocks noGrp="1"/>
          </p:cNvSpPr>
          <p:nvPr>
            <p:ph type="dt" sz="half" idx="10"/>
          </p:nvPr>
        </p:nvSpPr>
        <p:spPr/>
        <p:txBody>
          <a:bodyPr/>
          <a:lstStyle/>
          <a:p>
            <a:fld id="{D522DCEF-8595-4635-8CD4-EE85D79688E5}" type="datetimeFigureOut">
              <a:rPr lang="is-IS" smtClean="0"/>
              <a:pPr/>
              <a:t>10.5.2014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522DCEF-8595-4635-8CD4-EE85D79688E5}" type="datetimeFigureOut">
              <a:rPr lang="is-IS" smtClean="0"/>
              <a:pPr/>
              <a:t>10.5.2014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s-I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522DCEF-8595-4635-8CD4-EE85D79688E5}" type="datetimeFigureOut">
              <a:rPr lang="is-IS" smtClean="0"/>
              <a:pPr/>
              <a:t>10.5.2014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10"/>
          </p:nvPr>
        </p:nvSpPr>
        <p:spPr/>
        <p:txBody>
          <a:bodyPr/>
          <a:lstStyle/>
          <a:p>
            <a:fld id="{D522DCEF-8595-4635-8CD4-EE85D79688E5}" type="datetimeFigureOut">
              <a:rPr lang="is-IS" smtClean="0"/>
              <a:pPr/>
              <a:t>10.5.2014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s-I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22DCEF-8595-4635-8CD4-EE85D79688E5}" type="datetimeFigureOut">
              <a:rPr lang="is-IS" smtClean="0"/>
              <a:pPr/>
              <a:t>10.5.2014</a:t>
            </a:fld>
            <a:endParaRPr lang="is-IS"/>
          </a:p>
        </p:txBody>
      </p:sp>
      <p:sp>
        <p:nvSpPr>
          <p:cNvPr id="5" name="Footer Placeholder 4"/>
          <p:cNvSpPr>
            <a:spLocks noGrp="1"/>
          </p:cNvSpPr>
          <p:nvPr>
            <p:ph type="ftr" sz="quarter" idx="11"/>
          </p:nvPr>
        </p:nvSpPr>
        <p:spPr/>
        <p:txBody>
          <a:bodyPr/>
          <a:lstStyle/>
          <a:p>
            <a:endParaRPr lang="is-IS"/>
          </a:p>
        </p:txBody>
      </p:sp>
      <p:sp>
        <p:nvSpPr>
          <p:cNvPr id="6" name="Slide Number Placeholder 5"/>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Date Placeholder 4"/>
          <p:cNvSpPr>
            <a:spLocks noGrp="1"/>
          </p:cNvSpPr>
          <p:nvPr>
            <p:ph type="dt" sz="half" idx="10"/>
          </p:nvPr>
        </p:nvSpPr>
        <p:spPr/>
        <p:txBody>
          <a:bodyPr/>
          <a:lstStyle/>
          <a:p>
            <a:fld id="{D522DCEF-8595-4635-8CD4-EE85D79688E5}" type="datetimeFigureOut">
              <a:rPr lang="is-IS" smtClean="0"/>
              <a:pPr/>
              <a:t>10.5.2014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s-I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7" name="Date Placeholder 6"/>
          <p:cNvSpPr>
            <a:spLocks noGrp="1"/>
          </p:cNvSpPr>
          <p:nvPr>
            <p:ph type="dt" sz="half" idx="10"/>
          </p:nvPr>
        </p:nvSpPr>
        <p:spPr/>
        <p:txBody>
          <a:bodyPr/>
          <a:lstStyle/>
          <a:p>
            <a:fld id="{D522DCEF-8595-4635-8CD4-EE85D79688E5}" type="datetimeFigureOut">
              <a:rPr lang="is-IS" smtClean="0"/>
              <a:pPr/>
              <a:t>10.5.2014</a:t>
            </a:fld>
            <a:endParaRPr lang="is-IS"/>
          </a:p>
        </p:txBody>
      </p:sp>
      <p:sp>
        <p:nvSpPr>
          <p:cNvPr id="8" name="Footer Placeholder 7"/>
          <p:cNvSpPr>
            <a:spLocks noGrp="1"/>
          </p:cNvSpPr>
          <p:nvPr>
            <p:ph type="ftr" sz="quarter" idx="11"/>
          </p:nvPr>
        </p:nvSpPr>
        <p:spPr/>
        <p:txBody>
          <a:bodyPr/>
          <a:lstStyle/>
          <a:p>
            <a:endParaRPr lang="is-IS"/>
          </a:p>
        </p:txBody>
      </p:sp>
      <p:sp>
        <p:nvSpPr>
          <p:cNvPr id="9" name="Slide Number Placeholder 8"/>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s-IS"/>
          </a:p>
        </p:txBody>
      </p:sp>
      <p:sp>
        <p:nvSpPr>
          <p:cNvPr id="3" name="Date Placeholder 2"/>
          <p:cNvSpPr>
            <a:spLocks noGrp="1"/>
          </p:cNvSpPr>
          <p:nvPr>
            <p:ph type="dt" sz="half" idx="10"/>
          </p:nvPr>
        </p:nvSpPr>
        <p:spPr/>
        <p:txBody>
          <a:bodyPr/>
          <a:lstStyle/>
          <a:p>
            <a:fld id="{D522DCEF-8595-4635-8CD4-EE85D79688E5}" type="datetimeFigureOut">
              <a:rPr lang="is-IS" smtClean="0"/>
              <a:pPr/>
              <a:t>10.5.2014</a:t>
            </a:fld>
            <a:endParaRPr lang="is-IS"/>
          </a:p>
        </p:txBody>
      </p:sp>
      <p:sp>
        <p:nvSpPr>
          <p:cNvPr id="4" name="Footer Placeholder 3"/>
          <p:cNvSpPr>
            <a:spLocks noGrp="1"/>
          </p:cNvSpPr>
          <p:nvPr>
            <p:ph type="ftr" sz="quarter" idx="11"/>
          </p:nvPr>
        </p:nvSpPr>
        <p:spPr/>
        <p:txBody>
          <a:bodyPr/>
          <a:lstStyle/>
          <a:p>
            <a:endParaRPr lang="is-IS"/>
          </a:p>
        </p:txBody>
      </p:sp>
      <p:sp>
        <p:nvSpPr>
          <p:cNvPr id="5" name="Slide Number Placeholder 4"/>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2DCEF-8595-4635-8CD4-EE85D79688E5}" type="datetimeFigureOut">
              <a:rPr lang="is-IS" smtClean="0"/>
              <a:pPr/>
              <a:t>10.5.2014</a:t>
            </a:fld>
            <a:endParaRPr lang="is-IS"/>
          </a:p>
        </p:txBody>
      </p:sp>
      <p:sp>
        <p:nvSpPr>
          <p:cNvPr id="3" name="Footer Placeholder 2"/>
          <p:cNvSpPr>
            <a:spLocks noGrp="1"/>
          </p:cNvSpPr>
          <p:nvPr>
            <p:ph type="ftr" sz="quarter" idx="11"/>
          </p:nvPr>
        </p:nvSpPr>
        <p:spPr/>
        <p:txBody>
          <a:bodyPr/>
          <a:lstStyle/>
          <a:p>
            <a:endParaRPr lang="is-IS"/>
          </a:p>
        </p:txBody>
      </p:sp>
      <p:sp>
        <p:nvSpPr>
          <p:cNvPr id="4" name="Slide Number Placeholder 3"/>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s-I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2DCEF-8595-4635-8CD4-EE85D79688E5}" type="datetimeFigureOut">
              <a:rPr lang="is-IS" smtClean="0"/>
              <a:pPr/>
              <a:t>10.5.2014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s-I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s-I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22DCEF-8595-4635-8CD4-EE85D79688E5}" type="datetimeFigureOut">
              <a:rPr lang="is-IS" smtClean="0"/>
              <a:pPr/>
              <a:t>10.5.2014</a:t>
            </a:fld>
            <a:endParaRPr lang="is-IS"/>
          </a:p>
        </p:txBody>
      </p:sp>
      <p:sp>
        <p:nvSpPr>
          <p:cNvPr id="6" name="Footer Placeholder 5"/>
          <p:cNvSpPr>
            <a:spLocks noGrp="1"/>
          </p:cNvSpPr>
          <p:nvPr>
            <p:ph type="ftr" sz="quarter" idx="11"/>
          </p:nvPr>
        </p:nvSpPr>
        <p:spPr/>
        <p:txBody>
          <a:bodyPr/>
          <a:lstStyle/>
          <a:p>
            <a:endParaRPr lang="is-IS"/>
          </a:p>
        </p:txBody>
      </p:sp>
      <p:sp>
        <p:nvSpPr>
          <p:cNvPr id="7" name="Slide Number Placeholder 6"/>
          <p:cNvSpPr>
            <a:spLocks noGrp="1"/>
          </p:cNvSpPr>
          <p:nvPr>
            <p:ph type="sldNum" sz="quarter" idx="12"/>
          </p:nvPr>
        </p:nvSpPr>
        <p:spPr/>
        <p:txBody>
          <a:bodyPr/>
          <a:lstStyle/>
          <a:p>
            <a:fld id="{6F699658-772F-4FF0-A7B6-C93C6F60AA42}" type="slidenum">
              <a:rPr lang="is-IS" smtClean="0"/>
              <a:pPr/>
              <a:t>‹#›</a:t>
            </a:fld>
            <a:endParaRPr lang="is-I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is-I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s-I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22DCEF-8595-4635-8CD4-EE85D79688E5}" type="datetimeFigureOut">
              <a:rPr lang="is-IS" smtClean="0"/>
              <a:pPr/>
              <a:t>10.5.2014</a:t>
            </a:fld>
            <a:endParaRPr lang="is-I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s-I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699658-772F-4FF0-A7B6-C93C6F60AA42}" type="slidenum">
              <a:rPr lang="is-IS" smtClean="0"/>
              <a:pPr/>
              <a:t>‹#›</a:t>
            </a:fld>
            <a:endParaRPr lang="is-I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s-I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slide" Target="slide33.xml"/><Relationship Id="rId4" Type="http://schemas.openxmlformats.org/officeDocument/2006/relationships/slide" Target="slide3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slide" Target="slide13.xml"/><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7.xml"/><Relationship Id="rId1" Type="http://schemas.openxmlformats.org/officeDocument/2006/relationships/slideLayout" Target="../slideLayouts/slideLayout7.xml"/><Relationship Id="rId4" Type="http://schemas.openxmlformats.org/officeDocument/2006/relationships/slide" Target="slide21.xml"/></Relationships>
</file>

<file path=ppt/slides/_rels/slide11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slide" Target="slide2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 Target="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slide" Target="slide46.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slide" Target="slide15.xml"/><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4744"/>
            <a:ext cx="7772400" cy="2475707"/>
          </a:xfrm>
        </p:spPr>
        <p:txBody>
          <a:bodyPr>
            <a:normAutofit/>
          </a:bodyPr>
          <a:lstStyle/>
          <a:p>
            <a:r>
              <a:rPr lang="is-IS" dirty="0"/>
              <a:t>Skákklukkan, skáklögin, reglur um alþjóðlega skákstig og áfangareglur</a:t>
            </a:r>
          </a:p>
        </p:txBody>
      </p:sp>
      <p:sp>
        <p:nvSpPr>
          <p:cNvPr id="3" name="Subtitle 2"/>
          <p:cNvSpPr>
            <a:spLocks noGrp="1"/>
          </p:cNvSpPr>
          <p:nvPr>
            <p:ph type="subTitle" idx="1"/>
          </p:nvPr>
        </p:nvSpPr>
        <p:spPr>
          <a:xfrm>
            <a:off x="1371600" y="3717032"/>
            <a:ext cx="6400800" cy="1921768"/>
          </a:xfrm>
        </p:spPr>
        <p:txBody>
          <a:bodyPr>
            <a:normAutofit fontScale="92500" lnSpcReduction="20000"/>
          </a:bodyPr>
          <a:lstStyle/>
          <a:p>
            <a:r>
              <a:rPr lang="is-IS" dirty="0" smtClean="0"/>
              <a:t>Skákstjóranámskeið</a:t>
            </a:r>
          </a:p>
          <a:p>
            <a:r>
              <a:rPr lang="is-IS" dirty="0" smtClean="0"/>
              <a:t>8. og 9. maí</a:t>
            </a:r>
          </a:p>
          <a:p>
            <a:r>
              <a:rPr lang="is-IS" dirty="0" smtClean="0"/>
              <a:t>IA/IO Omar Salama </a:t>
            </a:r>
          </a:p>
          <a:p>
            <a:r>
              <a:rPr lang="is-IS" dirty="0" smtClean="0"/>
              <a:t>omariscof@yahoo.com</a:t>
            </a:r>
          </a:p>
          <a:p>
            <a:endParaRPr lang="is-I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Sk</a:t>
            </a:r>
            <a:r>
              <a:rPr lang="is-IS" dirty="0" smtClean="0"/>
              <a:t>ákklukkan</a:t>
            </a:r>
            <a:endParaRPr lang="is-IS" dirty="0"/>
          </a:p>
        </p:txBody>
      </p:sp>
      <p:sp>
        <p:nvSpPr>
          <p:cNvPr id="3" name="Content Placeholder 2"/>
          <p:cNvSpPr>
            <a:spLocks noGrp="1"/>
          </p:cNvSpPr>
          <p:nvPr>
            <p:ph idx="1"/>
          </p:nvPr>
        </p:nvSpPr>
        <p:spPr/>
        <p:txBody>
          <a:bodyPr>
            <a:normAutofit/>
          </a:bodyPr>
          <a:lstStyle/>
          <a:p>
            <a:pPr>
              <a:buNone/>
            </a:pPr>
            <a:endParaRPr lang="en-US" dirty="0" smtClean="0"/>
          </a:p>
          <a:p>
            <a:r>
              <a:rPr lang="en-US" dirty="0" smtClean="0"/>
              <a:t>Fischer </a:t>
            </a:r>
            <a:r>
              <a:rPr lang="en-US" dirty="0" err="1" smtClean="0"/>
              <a:t>hraðskák</a:t>
            </a:r>
            <a:r>
              <a:rPr lang="en-US" dirty="0" smtClean="0"/>
              <a:t> </a:t>
            </a:r>
            <a:r>
              <a:rPr lang="en-US" dirty="0" err="1" smtClean="0"/>
              <a:t>stillingar</a:t>
            </a:r>
            <a:r>
              <a:rPr lang="en-US" dirty="0" smtClean="0"/>
              <a:t> (3+2)  Program 15</a:t>
            </a:r>
          </a:p>
          <a:p>
            <a:r>
              <a:rPr lang="en-US" dirty="0" smtClean="0"/>
              <a:t>Fischer </a:t>
            </a:r>
            <a:r>
              <a:rPr lang="en-US" dirty="0" err="1" smtClean="0"/>
              <a:t>atskák</a:t>
            </a:r>
            <a:r>
              <a:rPr lang="en-US" dirty="0" smtClean="0"/>
              <a:t> </a:t>
            </a:r>
            <a:r>
              <a:rPr lang="en-US" dirty="0" err="1" smtClean="0"/>
              <a:t>stillingar</a:t>
            </a:r>
            <a:r>
              <a:rPr lang="en-US" dirty="0" smtClean="0"/>
              <a:t>      (25+10) Program 16</a:t>
            </a:r>
          </a:p>
          <a:p>
            <a:r>
              <a:rPr lang="en-US" dirty="0" smtClean="0"/>
              <a:t>Fischer </a:t>
            </a:r>
            <a:r>
              <a:rPr lang="en-US" dirty="0" err="1" smtClean="0"/>
              <a:t>kapskák</a:t>
            </a:r>
            <a:r>
              <a:rPr lang="en-US" dirty="0" smtClean="0"/>
              <a:t> </a:t>
            </a:r>
            <a:r>
              <a:rPr lang="en-US" dirty="0" err="1" smtClean="0"/>
              <a:t>stillingar</a:t>
            </a:r>
            <a:r>
              <a:rPr lang="en-US" dirty="0"/>
              <a:t> </a:t>
            </a:r>
            <a:r>
              <a:rPr lang="en-US" dirty="0" smtClean="0"/>
              <a:t>(90+30sec) Program17</a:t>
            </a:r>
          </a:p>
          <a:p>
            <a:r>
              <a:rPr lang="en-US" dirty="0" smtClean="0"/>
              <a:t>Fischer </a:t>
            </a:r>
            <a:r>
              <a:rPr lang="en-US" dirty="0" err="1" smtClean="0"/>
              <a:t>kapskák</a:t>
            </a:r>
            <a:r>
              <a:rPr lang="en-US" dirty="0" smtClean="0"/>
              <a:t> </a:t>
            </a:r>
            <a:r>
              <a:rPr lang="en-US" dirty="0" err="1" smtClean="0"/>
              <a:t>stillingar</a:t>
            </a:r>
            <a:r>
              <a:rPr lang="en-US" dirty="0" smtClean="0"/>
              <a:t>(90 + 30/40, 30 </a:t>
            </a:r>
            <a:r>
              <a:rPr lang="is-IS" dirty="0" smtClean="0"/>
              <a:t>+30sec) program 19 eða 21</a:t>
            </a:r>
            <a:endParaRPr lang="is-IS" dirty="0"/>
          </a:p>
        </p:txBody>
      </p:sp>
    </p:spTree>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026"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4579" name="Rectangle 1028"/>
          <p:cNvSpPr>
            <a:spLocks noChangeArrowheads="1"/>
          </p:cNvSpPr>
          <p:nvPr/>
        </p:nvSpPr>
        <p:spPr bwMode="auto">
          <a:xfrm>
            <a:off x="762000" y="2667000"/>
            <a:ext cx="5283200"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Players who are not to be included on the list</a:t>
            </a:r>
          </a:p>
        </p:txBody>
      </p:sp>
      <p:sp>
        <p:nvSpPr>
          <p:cNvPr id="24580" name="Rectangle 1031"/>
          <p:cNvSpPr>
            <a:spLocks noChangeArrowheads="1"/>
          </p:cNvSpPr>
          <p:nvPr/>
        </p:nvSpPr>
        <p:spPr bwMode="auto">
          <a:xfrm>
            <a:off x="762000" y="3284538"/>
            <a:ext cx="7810500" cy="584200"/>
          </a:xfrm>
          <a:prstGeom prst="rect">
            <a:avLst/>
          </a:prstGeom>
          <a:noFill/>
          <a:ln w="9525">
            <a:noFill/>
            <a:miter lim="800000"/>
            <a:headEnd/>
            <a:tailEnd/>
          </a:ln>
        </p:spPr>
        <p:txBody>
          <a:bodyPr>
            <a:spAutoFit/>
          </a:bodyPr>
          <a:lstStyle/>
          <a:p>
            <a:pPr marL="269875" indent="-269875">
              <a:buFont typeface="Wingdings" pitchFamily="2" charset="2"/>
              <a:buChar char="v"/>
            </a:pPr>
            <a:r>
              <a:rPr lang="en-US" sz="1600">
                <a:latin typeface="Arial" charset="0"/>
                <a:cs typeface="Arial" charset="0"/>
              </a:rPr>
              <a:t>a player regains his activity if he plays at least one rated games in a period and he is then listed on the next list</a:t>
            </a:r>
            <a:endParaRPr lang="de-AT" sz="1600">
              <a:latin typeface="Arial" charset="0"/>
              <a:cs typeface="Arial" charset="0"/>
            </a:endParaRPr>
          </a:p>
        </p:txBody>
      </p:sp>
      <p:sp>
        <p:nvSpPr>
          <p:cNvPr id="34825" name="Rectangle 1033"/>
          <p:cNvSpPr>
            <a:spLocks noChangeArrowheads="1"/>
          </p:cNvSpPr>
          <p:nvPr/>
        </p:nvSpPr>
        <p:spPr bwMode="auto">
          <a:xfrm>
            <a:off x="755650" y="4286250"/>
            <a:ext cx="6030913" cy="1077913"/>
          </a:xfrm>
          <a:prstGeom prst="rect">
            <a:avLst/>
          </a:prstGeom>
          <a:noFill/>
          <a:ln w="9525">
            <a:noFill/>
            <a:miter lim="800000"/>
            <a:headEnd/>
            <a:tailEnd/>
          </a:ln>
        </p:spPr>
        <p:txBody>
          <a:bodyPr anchor="ctr">
            <a:spAutoFit/>
          </a:bodyPr>
          <a:lstStyle/>
          <a:p>
            <a:pPr marL="269875" indent="-269875">
              <a:buFont typeface="Wingdings" pitchFamily="2" charset="2"/>
              <a:buChar char="v"/>
            </a:pPr>
            <a:r>
              <a:rPr lang="en-GB" sz="1600">
                <a:latin typeface="Arial" charset="0"/>
              </a:rPr>
              <a:t>for the purposes of the FIDE rating list ranking of top players, a player who is inactive over a 12 month period will no longer appear on the top list.</a:t>
            </a:r>
            <a:endParaRPr lang="de-AT" sz="1600">
              <a:latin typeface="Arial" charset="0"/>
            </a:endParaRPr>
          </a:p>
          <a:p>
            <a:pPr marL="269875" indent="-269875">
              <a:buFont typeface="Wingdings" pitchFamily="2" charset="2"/>
              <a:buChar char="v"/>
            </a:pPr>
            <a:endParaRPr lang="de-AT" sz="1600">
              <a:latin typeface="Arial" charset="0"/>
            </a:endParaRPr>
          </a:p>
        </p:txBody>
      </p:sp>
      <p:sp>
        <p:nvSpPr>
          <p:cNvPr id="24582"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 calcmode="lin" valueType="num">
                                      <p:cBhvr additive="base">
                                        <p:cTn id="7" dur="1000" fill="hold"/>
                                        <p:tgtEl>
                                          <p:spTgt spid="34825"/>
                                        </p:tgtEl>
                                        <p:attrNameLst>
                                          <p:attrName>ppt_x</p:attrName>
                                        </p:attrNameLst>
                                      </p:cBhvr>
                                      <p:tavLst>
                                        <p:tav tm="0">
                                          <p:val>
                                            <p:strVal val="0-#ppt_w/2"/>
                                          </p:val>
                                        </p:tav>
                                        <p:tav tm="100000">
                                          <p:val>
                                            <p:strVal val="#ppt_x"/>
                                          </p:val>
                                        </p:tav>
                                      </p:tavLst>
                                    </p:anim>
                                    <p:anim calcmode="lin" valueType="num">
                                      <p:cBhvr additive="base">
                                        <p:cTn id="8" dur="1000" fill="hold"/>
                                        <p:tgtEl>
                                          <p:spTgt spid="348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5" grpId="0"/>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5603" name="Rectangle 4"/>
          <p:cNvSpPr>
            <a:spLocks noChangeArrowheads="1"/>
          </p:cNvSpPr>
          <p:nvPr/>
        </p:nvSpPr>
        <p:spPr bwMode="auto">
          <a:xfrm>
            <a:off x="762000" y="2667000"/>
            <a:ext cx="2365375"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Monthly Rating List</a:t>
            </a:r>
          </a:p>
        </p:txBody>
      </p:sp>
      <p:sp>
        <p:nvSpPr>
          <p:cNvPr id="25604" name="Rectangle 6"/>
          <p:cNvSpPr>
            <a:spLocks noChangeArrowheads="1"/>
          </p:cNvSpPr>
          <p:nvPr/>
        </p:nvSpPr>
        <p:spPr bwMode="auto">
          <a:xfrm>
            <a:off x="762000" y="3462338"/>
            <a:ext cx="7239000" cy="1323439"/>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dirty="0">
                <a:latin typeface="Arial" charset="0"/>
              </a:rPr>
              <a:t>The Qualification Commission </a:t>
            </a:r>
            <a:r>
              <a:rPr lang="en-US" sz="1600" dirty="0" smtClean="0">
                <a:latin typeface="Arial" charset="0"/>
              </a:rPr>
              <a:t>moved </a:t>
            </a:r>
            <a:r>
              <a:rPr lang="en-US" sz="1600" dirty="0">
                <a:latin typeface="Arial" charset="0"/>
              </a:rPr>
              <a:t>to monthly rating lists from 1 July 2011. </a:t>
            </a:r>
          </a:p>
          <a:p>
            <a:pPr marL="279400" indent="-279400">
              <a:buFont typeface="Wingdings" pitchFamily="2" charset="2"/>
              <a:buChar char="v"/>
            </a:pPr>
            <a:endParaRPr lang="en-US" sz="1600" dirty="0">
              <a:latin typeface="Arial" charset="0"/>
            </a:endParaRPr>
          </a:p>
          <a:p>
            <a:pPr marL="279400" indent="-279400"/>
            <a:r>
              <a:rPr lang="en-US" sz="1600" dirty="0">
                <a:latin typeface="Arial" charset="0"/>
              </a:rPr>
              <a:t>	The list published on the first day of the month shall be effective between the first and the last day of that month. </a:t>
            </a:r>
            <a:endParaRPr lang="de-AT" sz="1600" dirty="0">
              <a:latin typeface="Arial" charset="0"/>
            </a:endParaRPr>
          </a:p>
        </p:txBody>
      </p:sp>
      <p:sp>
        <p:nvSpPr>
          <p:cNvPr id="25605"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6627" name="Rectangle 6"/>
          <p:cNvSpPr>
            <a:spLocks noChangeArrowheads="1"/>
          </p:cNvSpPr>
          <p:nvPr/>
        </p:nvSpPr>
        <p:spPr bwMode="auto">
          <a:xfrm>
            <a:off x="685800" y="3284538"/>
            <a:ext cx="7772400" cy="338137"/>
          </a:xfrm>
          <a:prstGeom prst="rect">
            <a:avLst/>
          </a:prstGeom>
          <a:noFill/>
          <a:ln w="9525">
            <a:noFill/>
            <a:miter lim="800000"/>
            <a:headEnd/>
            <a:tailEnd/>
          </a:ln>
        </p:spPr>
        <p:txBody>
          <a:bodyPr>
            <a:spAutoFit/>
          </a:bodyPr>
          <a:lstStyle/>
          <a:p>
            <a:r>
              <a:rPr lang="de-DE" sz="1600">
                <a:latin typeface="Arial" charset="0"/>
                <a:cs typeface="Arial" charset="0"/>
              </a:rPr>
              <a:t>FIDE ratings are based on the tables 8.1.a und 8.1.b from FIDE Rating Regulations</a:t>
            </a:r>
            <a:endParaRPr lang="de-AT" sz="1600">
              <a:latin typeface="Arial" charset="0"/>
              <a:cs typeface="Arial" charset="0"/>
            </a:endParaRPr>
          </a:p>
        </p:txBody>
      </p:sp>
      <p:sp>
        <p:nvSpPr>
          <p:cNvPr id="35847" name="Rectangle 7"/>
          <p:cNvSpPr>
            <a:spLocks noChangeArrowheads="1"/>
          </p:cNvSpPr>
          <p:nvPr/>
        </p:nvSpPr>
        <p:spPr bwMode="auto">
          <a:xfrm>
            <a:off x="684213" y="3857625"/>
            <a:ext cx="6981825" cy="1323975"/>
          </a:xfrm>
          <a:prstGeom prst="rect">
            <a:avLst/>
          </a:prstGeom>
          <a:noFill/>
          <a:ln w="9525">
            <a:noFill/>
            <a:miter lim="800000"/>
            <a:headEnd/>
            <a:tailEnd/>
          </a:ln>
        </p:spPr>
        <p:txBody>
          <a:bodyPr>
            <a:spAutoFit/>
          </a:bodyPr>
          <a:lstStyle/>
          <a:p>
            <a:r>
              <a:rPr lang="de-DE" sz="1600">
                <a:latin typeface="Arial" charset="0"/>
                <a:cs typeface="Arial" charset="0"/>
              </a:rPr>
              <a:t>table 8.1.a  =  </a:t>
            </a:r>
            <a:r>
              <a:rPr lang="en-GB" sz="1600">
                <a:latin typeface="Arial" charset="0"/>
                <a:cs typeface="Arial" charset="0"/>
              </a:rPr>
              <a:t>table of conversion from percentage score “p” into rating differences </a:t>
            </a:r>
            <a:r>
              <a:rPr lang="de-DE" sz="1600">
                <a:latin typeface="Arial" charset="0"/>
                <a:cs typeface="Arial" charset="0"/>
              </a:rPr>
              <a:t>„</a:t>
            </a:r>
            <a:r>
              <a:rPr lang="de-DE" sz="1600">
                <a:solidFill>
                  <a:srgbClr val="000000"/>
                </a:solidFill>
                <a:latin typeface="Arial" charset="0"/>
                <a:cs typeface="Times New Roman" pitchFamily="18" charset="0"/>
              </a:rPr>
              <a:t>d</a:t>
            </a:r>
            <a:r>
              <a:rPr lang="de-DE" sz="1600" baseline="-30000">
                <a:solidFill>
                  <a:srgbClr val="000000"/>
                </a:solidFill>
                <a:latin typeface="Arial" charset="0"/>
                <a:cs typeface="Times New Roman" pitchFamily="18" charset="0"/>
              </a:rPr>
              <a:t>p</a:t>
            </a:r>
            <a:r>
              <a:rPr lang="de-DE" sz="1600">
                <a:latin typeface="Arial" charset="0"/>
                <a:cs typeface="Arial" charset="0"/>
              </a:rPr>
              <a:t>“</a:t>
            </a:r>
          </a:p>
          <a:p>
            <a:endParaRPr lang="en-US" sz="1600">
              <a:latin typeface="Arial" charset="0"/>
              <a:cs typeface="Arial" charset="0"/>
            </a:endParaRPr>
          </a:p>
          <a:p>
            <a:r>
              <a:rPr lang="en-US" sz="1600">
                <a:latin typeface="Arial" charset="0"/>
                <a:cs typeface="Arial" charset="0"/>
              </a:rPr>
              <a:t>for a zero or 1.0 score dp is necessarily indeterminate but is shown notionally as 800</a:t>
            </a:r>
            <a:endParaRPr lang="de-AT" sz="1600">
              <a:latin typeface="Arial" charset="0"/>
              <a:cs typeface="Arial" charset="0"/>
            </a:endParaRPr>
          </a:p>
        </p:txBody>
      </p:sp>
      <p:sp>
        <p:nvSpPr>
          <p:cNvPr id="35848" name="Rectangle 8"/>
          <p:cNvSpPr>
            <a:spLocks noChangeArrowheads="1"/>
          </p:cNvSpPr>
          <p:nvPr/>
        </p:nvSpPr>
        <p:spPr bwMode="auto">
          <a:xfrm>
            <a:off x="685800" y="5389563"/>
            <a:ext cx="7054850" cy="825500"/>
          </a:xfrm>
          <a:prstGeom prst="rect">
            <a:avLst/>
          </a:prstGeom>
          <a:noFill/>
          <a:ln w="9525">
            <a:noFill/>
            <a:miter lim="800000"/>
            <a:headEnd/>
            <a:tailEnd/>
          </a:ln>
        </p:spPr>
        <p:txBody>
          <a:bodyPr>
            <a:spAutoFit/>
          </a:bodyPr>
          <a:lstStyle/>
          <a:p>
            <a:pPr marL="1428750" indent="-1428750"/>
            <a:r>
              <a:rPr lang="de-DE" sz="1600">
                <a:latin typeface="Arial" charset="0"/>
                <a:cs typeface="Arial" charset="0"/>
              </a:rPr>
              <a:t>table 8.1.b  =  </a:t>
            </a:r>
            <a:r>
              <a:rPr lang="en-GB" sz="1600">
                <a:latin typeface="Arial" charset="0"/>
                <a:cs typeface="Arial" charset="0"/>
              </a:rPr>
              <a:t>Table of conversion of difference in rating “D” into scoring probability “P</a:t>
            </a:r>
            <a:r>
              <a:rPr lang="en-GB" sz="1600" baseline="-25000">
                <a:latin typeface="Arial" charset="0"/>
                <a:cs typeface="Arial" charset="0"/>
              </a:rPr>
              <a:t>D</a:t>
            </a:r>
            <a:r>
              <a:rPr lang="en-GB" sz="1600">
                <a:latin typeface="Arial" charset="0"/>
                <a:cs typeface="Arial" charset="0"/>
              </a:rPr>
              <a:t>” for the higher “H” and the lower “L” rated player respectively</a:t>
            </a:r>
            <a:r>
              <a:rPr lang="de-AT" sz="1600">
                <a:latin typeface="Arial" charset="0"/>
                <a:cs typeface="Arial" charset="0"/>
              </a:rPr>
              <a:t> </a:t>
            </a:r>
          </a:p>
        </p:txBody>
      </p:sp>
      <p:sp>
        <p:nvSpPr>
          <p:cNvPr id="35850" name="AutoShape 10">
            <a:hlinkClick r:id="rId4" action="ppaction://hlinksldjump" highlightClick="1"/>
          </p:cNvPr>
          <p:cNvSpPr>
            <a:spLocks noChangeArrowheads="1"/>
          </p:cNvSpPr>
          <p:nvPr/>
        </p:nvSpPr>
        <p:spPr bwMode="auto">
          <a:xfrm>
            <a:off x="7812088" y="4149725"/>
            <a:ext cx="504825" cy="503238"/>
          </a:xfrm>
          <a:prstGeom prst="actionButtonForwardNext">
            <a:avLst/>
          </a:prstGeom>
          <a:solidFill>
            <a:schemeClr val="accent1"/>
          </a:solidFill>
          <a:ln w="9525">
            <a:noFill/>
            <a:miter lim="800000"/>
            <a:headEnd/>
            <a:tailEnd/>
          </a:ln>
        </p:spPr>
        <p:txBody>
          <a:bodyPr wrap="none" anchor="ctr"/>
          <a:lstStyle/>
          <a:p>
            <a:endParaRPr lang="de-DE"/>
          </a:p>
        </p:txBody>
      </p:sp>
      <p:sp>
        <p:nvSpPr>
          <p:cNvPr id="35851" name="AutoShape 11">
            <a:hlinkClick r:id="rId5" action="ppaction://hlinksldjump" highlightClick="1"/>
          </p:cNvPr>
          <p:cNvSpPr>
            <a:spLocks noChangeArrowheads="1"/>
          </p:cNvSpPr>
          <p:nvPr/>
        </p:nvSpPr>
        <p:spPr bwMode="auto">
          <a:xfrm>
            <a:off x="7812088" y="5497513"/>
            <a:ext cx="504825" cy="503237"/>
          </a:xfrm>
          <a:prstGeom prst="actionButtonForwardNext">
            <a:avLst/>
          </a:prstGeom>
          <a:solidFill>
            <a:schemeClr val="accent1"/>
          </a:solidFill>
          <a:ln w="9525">
            <a:noFill/>
            <a:miter lim="800000"/>
            <a:headEnd/>
            <a:tailEnd/>
          </a:ln>
        </p:spPr>
        <p:txBody>
          <a:bodyPr wrap="none" anchor="ctr"/>
          <a:lstStyle/>
          <a:p>
            <a:endParaRPr lang="de-DE"/>
          </a:p>
        </p:txBody>
      </p:sp>
      <p:sp>
        <p:nvSpPr>
          <p:cNvPr id="26632"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5847"/>
                                        </p:tgtEl>
                                        <p:attrNameLst>
                                          <p:attrName>style.visibility</p:attrName>
                                        </p:attrNameLst>
                                      </p:cBhvr>
                                      <p:to>
                                        <p:strVal val="visible"/>
                                      </p:to>
                                    </p:set>
                                    <p:anim calcmode="lin" valueType="num">
                                      <p:cBhvr additive="base">
                                        <p:cTn id="7" dur="1000" fill="hold"/>
                                        <p:tgtEl>
                                          <p:spTgt spid="35847"/>
                                        </p:tgtEl>
                                        <p:attrNameLst>
                                          <p:attrName>ppt_x</p:attrName>
                                        </p:attrNameLst>
                                      </p:cBhvr>
                                      <p:tavLst>
                                        <p:tav tm="0">
                                          <p:val>
                                            <p:strVal val="0-#ppt_w/2"/>
                                          </p:val>
                                        </p:tav>
                                        <p:tav tm="100000">
                                          <p:val>
                                            <p:strVal val="#ppt_x"/>
                                          </p:val>
                                        </p:tav>
                                      </p:tavLst>
                                    </p:anim>
                                    <p:anim calcmode="lin" valueType="num">
                                      <p:cBhvr additive="base">
                                        <p:cTn id="8" dur="1000" fill="hold"/>
                                        <p:tgtEl>
                                          <p:spTgt spid="35847"/>
                                        </p:tgtEl>
                                        <p:attrNameLst>
                                          <p:attrName>ppt_y</p:attrName>
                                        </p:attrNameLst>
                                      </p:cBhvr>
                                      <p:tavLst>
                                        <p:tav tm="0">
                                          <p:val>
                                            <p:strVal val="#ppt_y"/>
                                          </p:val>
                                        </p:tav>
                                        <p:tav tm="100000">
                                          <p:val>
                                            <p:strVal val="#ppt_y"/>
                                          </p:val>
                                        </p:tav>
                                      </p:tavLst>
                                    </p:anim>
                                  </p:childTnLst>
                                </p:cTn>
                              </p:par>
                              <p:par>
                                <p:cTn id="9" presetID="3" presetClass="entr" presetSubtype="10" fill="hold" grpId="0" nodeType="withEffect">
                                  <p:stCondLst>
                                    <p:cond delay="0"/>
                                  </p:stCondLst>
                                  <p:childTnLst>
                                    <p:set>
                                      <p:cBhvr>
                                        <p:cTn id="10" dur="1" fill="hold">
                                          <p:stCondLst>
                                            <p:cond delay="0"/>
                                          </p:stCondLst>
                                        </p:cTn>
                                        <p:tgtEl>
                                          <p:spTgt spid="35850"/>
                                        </p:tgtEl>
                                        <p:attrNameLst>
                                          <p:attrName>style.visibility</p:attrName>
                                        </p:attrNameLst>
                                      </p:cBhvr>
                                      <p:to>
                                        <p:strVal val="visible"/>
                                      </p:to>
                                    </p:set>
                                    <p:animEffect transition="in" filter="blinds(horizontal)">
                                      <p:cBhvr>
                                        <p:cTn id="11" dur="1000"/>
                                        <p:tgtEl>
                                          <p:spTgt spid="35850"/>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8" fill="hold" grpId="0" nodeType="clickEffect">
                                  <p:stCondLst>
                                    <p:cond delay="0"/>
                                  </p:stCondLst>
                                  <p:childTnLst>
                                    <p:set>
                                      <p:cBhvr>
                                        <p:cTn id="15" dur="1" fill="hold">
                                          <p:stCondLst>
                                            <p:cond delay="0"/>
                                          </p:stCondLst>
                                        </p:cTn>
                                        <p:tgtEl>
                                          <p:spTgt spid="35848"/>
                                        </p:tgtEl>
                                        <p:attrNameLst>
                                          <p:attrName>style.visibility</p:attrName>
                                        </p:attrNameLst>
                                      </p:cBhvr>
                                      <p:to>
                                        <p:strVal val="visible"/>
                                      </p:to>
                                    </p:set>
                                    <p:anim calcmode="lin" valueType="num">
                                      <p:cBhvr additive="base">
                                        <p:cTn id="16" dur="1000" fill="hold"/>
                                        <p:tgtEl>
                                          <p:spTgt spid="35848"/>
                                        </p:tgtEl>
                                        <p:attrNameLst>
                                          <p:attrName>ppt_x</p:attrName>
                                        </p:attrNameLst>
                                      </p:cBhvr>
                                      <p:tavLst>
                                        <p:tav tm="0">
                                          <p:val>
                                            <p:strVal val="0-#ppt_w/2"/>
                                          </p:val>
                                        </p:tav>
                                        <p:tav tm="100000">
                                          <p:val>
                                            <p:strVal val="#ppt_x"/>
                                          </p:val>
                                        </p:tav>
                                      </p:tavLst>
                                    </p:anim>
                                    <p:anim calcmode="lin" valueType="num">
                                      <p:cBhvr additive="base">
                                        <p:cTn id="17" dur="1000" fill="hold"/>
                                        <p:tgtEl>
                                          <p:spTgt spid="35848"/>
                                        </p:tgtEl>
                                        <p:attrNameLst>
                                          <p:attrName>ppt_y</p:attrName>
                                        </p:attrNameLst>
                                      </p:cBhvr>
                                      <p:tavLst>
                                        <p:tav tm="0">
                                          <p:val>
                                            <p:strVal val="#ppt_y"/>
                                          </p:val>
                                        </p:tav>
                                        <p:tav tm="100000">
                                          <p:val>
                                            <p:strVal val="#ppt_y"/>
                                          </p:val>
                                        </p:tav>
                                      </p:tavLst>
                                    </p:anim>
                                  </p:childTnLst>
                                </p:cTn>
                              </p:par>
                              <p:par>
                                <p:cTn id="18" presetID="3" presetClass="entr" presetSubtype="10" fill="hold" grpId="0" nodeType="withEffect">
                                  <p:stCondLst>
                                    <p:cond delay="0"/>
                                  </p:stCondLst>
                                  <p:childTnLst>
                                    <p:set>
                                      <p:cBhvr>
                                        <p:cTn id="19" dur="1" fill="hold">
                                          <p:stCondLst>
                                            <p:cond delay="0"/>
                                          </p:stCondLst>
                                        </p:cTn>
                                        <p:tgtEl>
                                          <p:spTgt spid="35851"/>
                                        </p:tgtEl>
                                        <p:attrNameLst>
                                          <p:attrName>style.visibility</p:attrName>
                                        </p:attrNameLst>
                                      </p:cBhvr>
                                      <p:to>
                                        <p:strVal val="visible"/>
                                      </p:to>
                                    </p:set>
                                    <p:animEffect transition="in" filter="blinds(horizontal)">
                                      <p:cBhvr>
                                        <p:cTn id="20" dur="1000"/>
                                        <p:tgtEl>
                                          <p:spTgt spid="358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7" grpId="0" autoUpdateAnimBg="0"/>
      <p:bldP spid="35848" grpId="0" autoUpdateAnimBg="0"/>
      <p:bldP spid="35850" grpId="0" animBg="1"/>
      <p:bldP spid="35851" grpId="0" animBg="1"/>
    </p:bldLst>
  </p:timing>
</p:sld>
</file>

<file path=ppt/slides/slide10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87644" name="Group 604"/>
          <p:cNvGraphicFramePr>
            <a:graphicFrameLocks noGrp="1"/>
          </p:cNvGraphicFramePr>
          <p:nvPr/>
        </p:nvGraphicFramePr>
        <p:xfrm>
          <a:off x="755650" y="765175"/>
          <a:ext cx="7920038" cy="5943600"/>
        </p:xfrm>
        <a:graphic>
          <a:graphicData uri="http://schemas.openxmlformats.org/drawingml/2006/table">
            <a:tbl>
              <a:tblPr/>
              <a:tblGrid>
                <a:gridCol w="515938"/>
                <a:gridCol w="722312"/>
                <a:gridCol w="514350"/>
                <a:gridCol w="720725"/>
                <a:gridCol w="515938"/>
                <a:gridCol w="722312"/>
                <a:gridCol w="514350"/>
                <a:gridCol w="722313"/>
                <a:gridCol w="515937"/>
                <a:gridCol w="720725"/>
                <a:gridCol w="515938"/>
                <a:gridCol w="1219200"/>
              </a:tblGrid>
              <a:tr h="190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cap="flat">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cap="fla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cap="flat">
                      <a:noFill/>
                    </a:lnR>
                    <a:lnT cap="flat">
                      <a:noFill/>
                    </a:lnT>
                    <a:lnB>
                      <a:noFill/>
                    </a:lnB>
                    <a:lnTlToBr>
                      <a:noFill/>
                    </a:lnTlToBr>
                    <a:lnBlToTr>
                      <a:noFill/>
                    </a:lnBlToTr>
                    <a:noFill/>
                  </a:tcPr>
                </a:tc>
              </a:tr>
              <a:tr h="2190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000" b="0" i="0" u="none" strike="noStrike" cap="none" normalizeH="0" baseline="0" smtClean="0">
                          <a:ln>
                            <a:noFill/>
                          </a:ln>
                          <a:solidFill>
                            <a:schemeClr val="tx1"/>
                          </a:solidFill>
                          <a:effectLst/>
                          <a:latin typeface="Arial" charset="0"/>
                          <a:cs typeface="Arial" charset="0"/>
                        </a:rPr>
                        <a:t>d</a:t>
                      </a:r>
                      <a:r>
                        <a:rPr kumimoji="0" lang="de-AT" sz="1000" b="0" i="0" u="none" strike="noStrike" cap="none" normalizeH="0" baseline="-30000" smtClean="0">
                          <a:ln>
                            <a:noFill/>
                          </a:ln>
                          <a:solidFill>
                            <a:schemeClr val="tx1"/>
                          </a:solidFill>
                          <a:effectLst/>
                          <a:latin typeface="Arial" charset="0"/>
                          <a:cs typeface="Arial" charset="0"/>
                        </a:rPr>
                        <a:t>p</a:t>
                      </a:r>
                      <a:endParaRPr kumimoji="0" lang="de-AT" sz="24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800 </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273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.99</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677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-309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.98</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589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251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-322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.97</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538</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240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-158</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-336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.96</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230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-166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-351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.95</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470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220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-175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.94</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444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-383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.93</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422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202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-193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-401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.92</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401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193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-202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-422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.91</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383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-444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.90</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175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-220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-470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.89</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351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166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-230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.88</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336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158</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-240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-538</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.87</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322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-251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-589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.86</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309</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.69</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141</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.52</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.35</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-262</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-677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.85</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296</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.68</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.51</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.34</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-117</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-273</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-800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.84</a:t>
                      </a:r>
                      <a:endParaRPr kumimoji="0" lang="de-AT" sz="1200" b="0" i="0" u="none" strike="noStrike" cap="none" normalizeH="0" baseline="0" smtClean="0">
                        <a:ln>
                          <a:noFill/>
                        </a:ln>
                        <a:solidFill>
                          <a:schemeClr val="tx1"/>
                        </a:solidFill>
                        <a:effectLst/>
                        <a:latin typeface="Arial"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284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.67</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125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.33</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-125</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.16</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-284</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Arial" charset="0"/>
                      </a:endParaRPr>
                    </a:p>
                  </a:txBody>
                  <a:tcPr horzOverflow="overflow">
                    <a:lnL w="12700" cap="flat" cmpd="sng" algn="ctr">
                      <a:solidFill>
                        <a:srgbClr val="000000"/>
                      </a:solidFill>
                      <a:prstDash val="solid"/>
                      <a:round/>
                      <a:headEnd type="none" w="med" len="med"/>
                      <a:tailEnd type="none" w="med" len="med"/>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Arial" charset="0"/>
                      </a:endParaRPr>
                    </a:p>
                  </a:txBody>
                  <a:tcPr horzOverflow="overflow">
                    <a:lnL>
                      <a:noFill/>
                    </a:lnL>
                    <a:lnR w="12700" cap="flat" cmpd="sng" algn="ctr">
                      <a:solidFill>
                        <a:srgbClr val="000000"/>
                      </a:solidFill>
                      <a:prstDash val="solid"/>
                      <a:round/>
                      <a:headEnd type="none" w="med" len="med"/>
                      <a:tailEnd type="none" w="med" len="med"/>
                    </a:lnR>
                    <a:lnT>
                      <a:noFill/>
                    </a:lnT>
                    <a:lnB>
                      <a:noFill/>
                    </a:lnB>
                    <a:lnTlToBr>
                      <a:noFill/>
                    </a:lnTlToBr>
                    <a:lnBlToTr>
                      <a:noFill/>
                    </a:lnBlToTr>
                    <a:solidFill>
                      <a:srgbClr val="FFFFFF"/>
                    </a:solidFill>
                  </a:tcPr>
                </a:tc>
              </a:tr>
              <a:tr h="190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Arial"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27897" name="AutoShape 609">
            <a:hlinkClick r:id="" action="ppaction://hlinkshowjump?jump=lastslideviewed" highlightClick="1"/>
          </p:cNvPr>
          <p:cNvSpPr>
            <a:spLocks noChangeArrowheads="1"/>
          </p:cNvSpPr>
          <p:nvPr/>
        </p:nvSpPr>
        <p:spPr bwMode="auto">
          <a:xfrm>
            <a:off x="8172450" y="5949950"/>
            <a:ext cx="576263" cy="503238"/>
          </a:xfrm>
          <a:prstGeom prst="actionButtonBackPrevious">
            <a:avLst/>
          </a:prstGeom>
          <a:solidFill>
            <a:schemeClr val="accent1"/>
          </a:solidFill>
          <a:ln w="9525">
            <a:noFill/>
            <a:miter lim="800000"/>
            <a:headEnd/>
            <a:tailEnd/>
          </a:ln>
        </p:spPr>
        <p:txBody>
          <a:bodyPr wrap="none" anchor="ctr"/>
          <a:lstStyle/>
          <a:p>
            <a:endParaRPr lang="de-DE"/>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88487" name="Group 423"/>
          <p:cNvGraphicFramePr>
            <a:graphicFrameLocks noGrp="1"/>
          </p:cNvGraphicFramePr>
          <p:nvPr/>
        </p:nvGraphicFramePr>
        <p:xfrm>
          <a:off x="539750" y="1135063"/>
          <a:ext cx="8280400" cy="4907280"/>
        </p:xfrm>
        <a:graphic>
          <a:graphicData uri="http://schemas.openxmlformats.org/drawingml/2006/table">
            <a:tbl>
              <a:tblPr/>
              <a:tblGrid>
                <a:gridCol w="820738"/>
                <a:gridCol w="623887"/>
                <a:gridCol w="625475"/>
                <a:gridCol w="820738"/>
                <a:gridCol w="623887"/>
                <a:gridCol w="625475"/>
                <a:gridCol w="820738"/>
                <a:gridCol w="623887"/>
                <a:gridCol w="625475"/>
                <a:gridCol w="820738"/>
                <a:gridCol w="623887"/>
                <a:gridCol w="625475"/>
              </a:tblGrid>
              <a:tr h="2555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P</a:t>
                      </a:r>
                      <a:r>
                        <a:rPr kumimoji="0" lang="de-AT" sz="1200" b="0" i="0" u="none" strike="noStrike" cap="none" normalizeH="0" baseline="-3000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P</a:t>
                      </a:r>
                      <a:r>
                        <a:rPr kumimoji="0" lang="de-AT" sz="1200" b="0" i="0" u="none" strike="noStrike" cap="none" normalizeH="0" baseline="-3000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P</a:t>
                      </a:r>
                      <a:r>
                        <a:rPr kumimoji="0" lang="de-AT" sz="1200" b="0" i="0" u="none" strike="noStrike" cap="none" normalizeH="0" baseline="-3000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P</a:t>
                      </a:r>
                      <a:r>
                        <a:rPr kumimoji="0" lang="de-AT" sz="1200" b="0" i="0" u="none" strike="noStrike" cap="none" normalizeH="0" baseline="-30000" smtClean="0">
                          <a:ln>
                            <a:noFill/>
                          </a:ln>
                          <a:solidFill>
                            <a:schemeClr val="tx1"/>
                          </a:solidFill>
                          <a:effectLst/>
                          <a:latin typeface="Arial" charset="0"/>
                          <a:cs typeface="Arial" charset="0"/>
                        </a:rPr>
                        <a:t>D</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cap="fla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24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cap="fla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Rtg Dif</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H</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L</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Rtg Dif</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H</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L</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Rtg Dif</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H</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L</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Rtg Dif</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H</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L</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92-98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198-206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345-357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4-10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99-106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207-215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358-374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11-17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107-113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216-225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375-391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18-25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114-121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226-235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392-411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26-32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122-129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236-245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412-432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33-39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130-137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246-256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433-456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40-46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138-145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257-267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457-484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47-53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146-153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268-278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485-517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54-61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154-162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279-290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518-559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62-68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163-170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291-302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560-619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69-76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.40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171-179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303-315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620-735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.99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44475">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77-83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.39</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180-188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.26</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316-328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.13</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over 735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.00</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2555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84-91</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cap="flat">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.62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189-197</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.75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.25</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329-344</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.88</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.12</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a:noFill/>
                    </a:lnR>
                    <a:lnT>
                      <a:noFill/>
                    </a:lnT>
                    <a:lnB>
                      <a:noFill/>
                    </a:lnB>
                    <a:lnTlToBr>
                      <a:noFill/>
                    </a:lnTlToBr>
                    <a:lnBlToTr>
                      <a:noFill/>
                    </a:lnBlToTr>
                    <a:solidFill>
                      <a:srgbClr val="FFFFFF"/>
                    </a:solid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de-AT" sz="1200" b="0" i="0" u="none" strike="noStrike" cap="none" normalizeH="0" baseline="0" smtClean="0">
                          <a:ln>
                            <a:noFill/>
                          </a:ln>
                          <a:solidFill>
                            <a:schemeClr val="tx1"/>
                          </a:solidFill>
                          <a:effectLst/>
                          <a:latin typeface="Arial" charset="0"/>
                          <a:cs typeface="Arial" charset="0"/>
                        </a:rPr>
                        <a:t> </a:t>
                      </a:r>
                      <a:endParaRPr kumimoji="0" lang="de-AT" sz="1200" b="0" i="0" u="none" strike="noStrike" cap="none" normalizeH="0" baseline="0" smtClean="0">
                        <a:ln>
                          <a:noFill/>
                        </a:ln>
                        <a:solidFill>
                          <a:schemeClr val="tx1"/>
                        </a:solidFill>
                        <a:effectLst/>
                        <a:latin typeface="Times New Roman" pitchFamily="18" charset="0"/>
                      </a:endParaRPr>
                    </a:p>
                  </a:txBody>
                  <a:tcPr horzOverflow="overflow">
                    <a:lnL>
                      <a:noFill/>
                    </a:lnL>
                    <a:lnR cap="flat">
                      <a:noFill/>
                    </a:lnR>
                    <a:lnT>
                      <a:noFill/>
                    </a:lnT>
                    <a:lnB>
                      <a:noFill/>
                    </a:lnB>
                    <a:lnTlToBr>
                      <a:noFill/>
                    </a:lnTlToBr>
                    <a:lnBlToTr>
                      <a:noFill/>
                    </a:lnBlToTr>
                    <a:solidFill>
                      <a:srgbClr val="FFFFFF"/>
                    </a:solidFill>
                  </a:tcPr>
                </a:tc>
              </a:tr>
              <a:tr h="1905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a:noFill/>
                    </a:lnB>
                    <a:lnTlToBr>
                      <a:noFill/>
                    </a:lnTlToBr>
                    <a:lnBlToTr>
                      <a:noFill/>
                    </a:lnBlToTr>
                    <a:noFill/>
                  </a:tcPr>
                </a:tc>
              </a:tr>
              <a:tr h="161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cap="flat">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a:noFill/>
                    </a:lnR>
                    <a:ln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de-DE" sz="2800" b="0" i="0" u="none" strike="noStrike" cap="none" normalizeH="0" baseline="0" smtClean="0">
                        <a:ln>
                          <a:noFill/>
                        </a:ln>
                        <a:solidFill>
                          <a:schemeClr val="tx1"/>
                        </a:solidFill>
                        <a:effectLst/>
                        <a:latin typeface="Times New Roman" pitchFamily="18" charset="0"/>
                      </a:endParaRPr>
                    </a:p>
                  </a:txBody>
                  <a:tcPr anchor="b" horzOverflow="overflow">
                    <a:lnL>
                      <a:noFill/>
                    </a:lnL>
                    <a:lnR cap="flat">
                      <a:noFill/>
                    </a:lnR>
                    <a:lnT>
                      <a:noFill/>
                    </a:lnT>
                    <a:lnB cap="flat">
                      <a:noFill/>
                    </a:lnB>
                    <a:lnTlToBr>
                      <a:noFill/>
                    </a:lnTlToBr>
                    <a:lnBlToTr>
                      <a:noFill/>
                    </a:lnBlToTr>
                    <a:noFill/>
                  </a:tcPr>
                </a:tc>
              </a:tr>
            </a:tbl>
          </a:graphicData>
        </a:graphic>
      </p:graphicFrame>
      <p:sp>
        <p:nvSpPr>
          <p:cNvPr id="28879" name="AutoShape 424">
            <a:hlinkClick r:id="" action="ppaction://hlinkshowjump?jump=lastslideviewed" highlightClick="1"/>
          </p:cNvPr>
          <p:cNvSpPr>
            <a:spLocks noChangeArrowheads="1"/>
          </p:cNvSpPr>
          <p:nvPr/>
        </p:nvSpPr>
        <p:spPr bwMode="auto">
          <a:xfrm>
            <a:off x="8172450" y="5734050"/>
            <a:ext cx="576263" cy="503238"/>
          </a:xfrm>
          <a:prstGeom prst="actionButtonBackPrevious">
            <a:avLst/>
          </a:prstGeom>
          <a:solidFill>
            <a:schemeClr val="accent1"/>
          </a:solidFill>
          <a:ln w="9525">
            <a:noFill/>
            <a:miter lim="800000"/>
            <a:headEnd/>
            <a:tailEnd/>
          </a:ln>
        </p:spPr>
        <p:txBody>
          <a:bodyPr wrap="none" anchor="ctr"/>
          <a:lstStyle/>
          <a:p>
            <a:endParaRPr lang="de-DE"/>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4102" name="Rectangle 6"/>
          <p:cNvSpPr>
            <a:spLocks noChangeArrowheads="1"/>
          </p:cNvSpPr>
          <p:nvPr/>
        </p:nvSpPr>
        <p:spPr bwMode="auto">
          <a:xfrm>
            <a:off x="685800" y="3286125"/>
            <a:ext cx="6334472" cy="830997"/>
          </a:xfrm>
          <a:prstGeom prst="rect">
            <a:avLst/>
          </a:prstGeom>
          <a:noFill/>
          <a:ln w="9525">
            <a:noFill/>
            <a:miter lim="800000"/>
            <a:headEnd/>
            <a:tailEnd/>
          </a:ln>
        </p:spPr>
        <p:txBody>
          <a:bodyPr wrap="square">
            <a:spAutoFit/>
          </a:bodyPr>
          <a:lstStyle/>
          <a:p>
            <a:pPr eaLnBrk="0" hangingPunct="0"/>
            <a:r>
              <a:rPr lang="en-US" sz="1600" dirty="0">
                <a:latin typeface="Arial" charset="0"/>
                <a:cs typeface="Arial" charset="0"/>
              </a:rPr>
              <a:t>If an unrated player </a:t>
            </a:r>
            <a:r>
              <a:rPr lang="en-US" sz="1600" dirty="0" smtClean="0">
                <a:latin typeface="Arial" charset="0"/>
                <a:cs typeface="Arial" charset="0"/>
              </a:rPr>
              <a:t>in his first event scores </a:t>
            </a:r>
            <a:r>
              <a:rPr lang="en-US" sz="1600" dirty="0">
                <a:latin typeface="Arial" charset="0"/>
                <a:cs typeface="Arial" charset="0"/>
              </a:rPr>
              <a:t>less than 1 </a:t>
            </a:r>
            <a:r>
              <a:rPr lang="en-US" sz="1600" dirty="0" smtClean="0">
                <a:latin typeface="Arial" charset="0"/>
                <a:cs typeface="Arial" charset="0"/>
              </a:rPr>
              <a:t>point, </a:t>
            </a:r>
            <a:r>
              <a:rPr lang="en-US" sz="1600" dirty="0">
                <a:latin typeface="Arial" charset="0"/>
                <a:cs typeface="Arial" charset="0"/>
              </a:rPr>
              <a:t>or </a:t>
            </a:r>
            <a:r>
              <a:rPr lang="en-US" sz="1600" dirty="0" smtClean="0">
                <a:latin typeface="Arial" charset="0"/>
                <a:cs typeface="Arial" charset="0"/>
              </a:rPr>
              <a:t>plays </a:t>
            </a:r>
            <a:r>
              <a:rPr lang="en-US" sz="1600" dirty="0">
                <a:latin typeface="Arial" charset="0"/>
                <a:cs typeface="Arial" charset="0"/>
              </a:rPr>
              <a:t>fewer than 3 rated </a:t>
            </a:r>
            <a:r>
              <a:rPr lang="en-US" sz="1600" dirty="0" smtClean="0">
                <a:latin typeface="Arial" charset="0"/>
                <a:cs typeface="Arial" charset="0"/>
              </a:rPr>
              <a:t>opponents, or his performance rating is below the rating floor, </a:t>
            </a:r>
            <a:r>
              <a:rPr lang="en-US" sz="1600" dirty="0">
                <a:latin typeface="Arial" charset="0"/>
                <a:cs typeface="Arial" charset="0"/>
              </a:rPr>
              <a:t>his </a:t>
            </a:r>
            <a:r>
              <a:rPr lang="en-US" sz="1600" dirty="0" smtClean="0">
                <a:latin typeface="Arial" charset="0"/>
                <a:cs typeface="Arial" charset="0"/>
              </a:rPr>
              <a:t>score in that event </a:t>
            </a:r>
            <a:r>
              <a:rPr lang="en-US" sz="1600" dirty="0">
                <a:latin typeface="Arial" charset="0"/>
                <a:cs typeface="Arial" charset="0"/>
              </a:rPr>
              <a:t>is disregarded</a:t>
            </a:r>
            <a:endParaRPr lang="de-DE" sz="1600" dirty="0">
              <a:solidFill>
                <a:srgbClr val="000000"/>
              </a:solidFill>
              <a:latin typeface="Arial" charset="0"/>
              <a:cs typeface="Arial" charset="0"/>
            </a:endParaRPr>
          </a:p>
        </p:txBody>
      </p:sp>
      <p:sp>
        <p:nvSpPr>
          <p:cNvPr id="29700" name="Rectangle 7"/>
          <p:cNvSpPr>
            <a:spLocks noChangeArrowheads="1"/>
          </p:cNvSpPr>
          <p:nvPr/>
        </p:nvSpPr>
        <p:spPr bwMode="auto">
          <a:xfrm>
            <a:off x="685800" y="2636838"/>
            <a:ext cx="7126288" cy="400050"/>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endParaRPr lang="de-DE" sz="2000">
              <a:solidFill>
                <a:schemeClr val="accent2"/>
              </a:solidFill>
              <a:latin typeface="Arial" charset="0"/>
              <a:cs typeface="Arial" charset="0"/>
            </a:endParaRPr>
          </a:p>
        </p:txBody>
      </p:sp>
      <p:sp>
        <p:nvSpPr>
          <p:cNvPr id="9" name="Rechteck 8"/>
          <p:cNvSpPr>
            <a:spLocks noChangeArrowheads="1"/>
          </p:cNvSpPr>
          <p:nvPr/>
        </p:nvSpPr>
        <p:spPr bwMode="auto">
          <a:xfrm>
            <a:off x="642938" y="4456113"/>
            <a:ext cx="7929562" cy="584775"/>
          </a:xfrm>
          <a:prstGeom prst="rect">
            <a:avLst/>
          </a:prstGeom>
          <a:noFill/>
          <a:ln w="9525">
            <a:noFill/>
            <a:miter lim="800000"/>
            <a:headEnd/>
            <a:tailEnd/>
          </a:ln>
        </p:spPr>
        <p:txBody>
          <a:bodyPr>
            <a:spAutoFit/>
          </a:bodyPr>
          <a:lstStyle/>
          <a:p>
            <a:r>
              <a:rPr lang="en-US" sz="1600" dirty="0">
                <a:latin typeface="Arial" charset="0"/>
                <a:cs typeface="Arial" charset="0"/>
              </a:rPr>
              <a:t>In subsequent events all results, even a zero score, or fewer than 3 games against rated players, are accumulated to his initial rating. </a:t>
            </a:r>
            <a:endParaRPr lang="de-AT" sz="1600" dirty="0">
              <a:latin typeface="Arial" charset="0"/>
              <a:cs typeface="Arial" charset="0"/>
            </a:endParaRPr>
          </a:p>
        </p:txBody>
      </p:sp>
      <p:sp>
        <p:nvSpPr>
          <p:cNvPr id="29702"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additive="base">
                                        <p:cTn id="7" dur="1000" fill="hold"/>
                                        <p:tgtEl>
                                          <p:spTgt spid="4102"/>
                                        </p:tgtEl>
                                        <p:attrNameLst>
                                          <p:attrName>ppt_x</p:attrName>
                                        </p:attrNameLst>
                                      </p:cBhvr>
                                      <p:tavLst>
                                        <p:tav tm="0">
                                          <p:val>
                                            <p:strVal val="0-#ppt_w/2"/>
                                          </p:val>
                                        </p:tav>
                                        <p:tav tm="100000">
                                          <p:val>
                                            <p:strVal val="#ppt_x"/>
                                          </p:val>
                                        </p:tav>
                                      </p:tavLst>
                                    </p:anim>
                                    <p:anim calcmode="lin" valueType="num">
                                      <p:cBhvr additive="base">
                                        <p:cTn id="8" dur="1000" fill="hold"/>
                                        <p:tgtEl>
                                          <p:spTgt spid="41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P spid="9" grpId="0"/>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9700" name="Rectangle 7"/>
          <p:cNvSpPr>
            <a:spLocks noChangeArrowheads="1"/>
          </p:cNvSpPr>
          <p:nvPr/>
        </p:nvSpPr>
        <p:spPr bwMode="auto">
          <a:xfrm>
            <a:off x="685800" y="2636838"/>
            <a:ext cx="7126288" cy="400050"/>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endParaRPr lang="de-DE" sz="2000">
              <a:solidFill>
                <a:schemeClr val="accent2"/>
              </a:solidFill>
              <a:latin typeface="Arial" charset="0"/>
              <a:cs typeface="Arial" charset="0"/>
            </a:endParaRPr>
          </a:p>
        </p:txBody>
      </p:sp>
      <p:sp>
        <p:nvSpPr>
          <p:cNvPr id="9" name="Rechteck 8"/>
          <p:cNvSpPr>
            <a:spLocks noChangeArrowheads="1"/>
          </p:cNvSpPr>
          <p:nvPr/>
        </p:nvSpPr>
        <p:spPr bwMode="auto">
          <a:xfrm>
            <a:off x="642938" y="3792835"/>
            <a:ext cx="7929562" cy="1076325"/>
          </a:xfrm>
          <a:prstGeom prst="rect">
            <a:avLst/>
          </a:prstGeom>
          <a:noFill/>
          <a:ln w="9525">
            <a:noFill/>
            <a:miter lim="800000"/>
            <a:headEnd/>
            <a:tailEnd/>
          </a:ln>
        </p:spPr>
        <p:txBody>
          <a:bodyPr>
            <a:spAutoFit/>
          </a:bodyPr>
          <a:lstStyle/>
          <a:p>
            <a:r>
              <a:rPr lang="en-US" sz="1600" dirty="0">
                <a:latin typeface="Arial" charset="0"/>
                <a:cs typeface="Arial" charset="0"/>
              </a:rPr>
              <a:t>The Rating </a:t>
            </a:r>
            <a:r>
              <a:rPr lang="en-US" sz="1600" dirty="0" err="1">
                <a:latin typeface="Arial" charset="0"/>
                <a:cs typeface="Arial" charset="0"/>
              </a:rPr>
              <a:t>R</a:t>
            </a:r>
            <a:r>
              <a:rPr lang="en-US" sz="1600" baseline="-25000" dirty="0" err="1">
                <a:latin typeface="Arial" charset="0"/>
                <a:cs typeface="Arial" charset="0"/>
              </a:rPr>
              <a:t>n</a:t>
            </a:r>
            <a:r>
              <a:rPr lang="en-US" sz="1600" dirty="0">
                <a:latin typeface="Arial" charset="0"/>
                <a:cs typeface="Arial" charset="0"/>
              </a:rPr>
              <a:t> which is to be published for a previously unrated player is then determined as if the new player had played all his games so far in one tournament. </a:t>
            </a:r>
          </a:p>
          <a:p>
            <a:endParaRPr lang="en-US" sz="1600" dirty="0">
              <a:latin typeface="Arial" charset="0"/>
              <a:cs typeface="Arial" charset="0"/>
            </a:endParaRPr>
          </a:p>
          <a:p>
            <a:r>
              <a:rPr lang="en-US" sz="1600" dirty="0">
                <a:latin typeface="Arial" charset="0"/>
                <a:cs typeface="Arial" charset="0"/>
              </a:rPr>
              <a:t>The initial rating is calculated using the total score against all opponents</a:t>
            </a:r>
            <a:endParaRPr lang="de-AT" sz="1600" dirty="0">
              <a:latin typeface="Arial" charset="0"/>
              <a:cs typeface="Arial" charset="0"/>
            </a:endParaRPr>
          </a:p>
        </p:txBody>
      </p:sp>
      <p:sp>
        <p:nvSpPr>
          <p:cNvPr id="29702"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0-#ppt_w/2"/>
                                          </p:val>
                                        </p:tav>
                                        <p:tav tm="100000">
                                          <p:val>
                                            <p:strVal val="#ppt_x"/>
                                          </p:val>
                                        </p:tav>
                                      </p:tavLst>
                                    </p:anim>
                                    <p:anim calcmode="lin" valueType="num">
                                      <p:cBhvr additive="base">
                                        <p:cTn id="8"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0723" name="Rectangle 6"/>
          <p:cNvSpPr>
            <a:spLocks noChangeArrowheads="1"/>
          </p:cNvSpPr>
          <p:nvPr/>
        </p:nvSpPr>
        <p:spPr bwMode="auto">
          <a:xfrm>
            <a:off x="685800" y="3517900"/>
            <a:ext cx="7620000" cy="825500"/>
          </a:xfrm>
          <a:prstGeom prst="rect">
            <a:avLst/>
          </a:prstGeom>
          <a:noFill/>
          <a:ln w="9525">
            <a:noFill/>
            <a:miter lim="800000"/>
            <a:headEnd/>
            <a:tailEnd/>
          </a:ln>
        </p:spPr>
        <p:txBody>
          <a:bodyPr>
            <a:spAutoFit/>
          </a:bodyPr>
          <a:lstStyle/>
          <a:p>
            <a:pPr eaLnBrk="0" hangingPunct="0"/>
            <a:r>
              <a:rPr lang="de-DE" sz="1600">
                <a:latin typeface="Arial" charset="0"/>
                <a:cs typeface="Arial" charset="0"/>
              </a:rPr>
              <a:t>R</a:t>
            </a:r>
            <a:r>
              <a:rPr lang="de-DE" sz="1600" baseline="-30000">
                <a:latin typeface="Arial" charset="0"/>
                <a:cs typeface="Arial" charset="0"/>
              </a:rPr>
              <a:t>u</a:t>
            </a:r>
            <a:r>
              <a:rPr lang="de-DE" sz="1600">
                <a:latin typeface="Arial" charset="0"/>
                <a:cs typeface="Arial" charset="0"/>
              </a:rPr>
              <a:t>  =  first rating of a player</a:t>
            </a:r>
          </a:p>
          <a:p>
            <a:pPr eaLnBrk="0" hangingPunct="0"/>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solidFill>
                  <a:srgbClr val="000000"/>
                </a:solidFill>
                <a:latin typeface="Arial" charset="0"/>
                <a:cs typeface="Arial" charset="0"/>
              </a:rPr>
              <a:t>  =  rating average of opponents</a:t>
            </a:r>
          </a:p>
          <a:p>
            <a:pPr eaLnBrk="0" hangingPunct="0"/>
            <a:r>
              <a:rPr lang="de-DE" sz="1600">
                <a:solidFill>
                  <a:srgbClr val="000000"/>
                </a:solidFill>
                <a:latin typeface="Arial" charset="0"/>
                <a:cs typeface="Times New Roman" pitchFamily="18" charset="0"/>
              </a:rPr>
              <a:t>d</a:t>
            </a:r>
            <a:r>
              <a:rPr lang="de-DE" sz="1600" baseline="-30000">
                <a:solidFill>
                  <a:srgbClr val="000000"/>
                </a:solidFill>
                <a:latin typeface="Arial" charset="0"/>
                <a:cs typeface="Times New Roman" pitchFamily="18" charset="0"/>
              </a:rPr>
              <a:t>p</a:t>
            </a:r>
            <a:r>
              <a:rPr lang="de-AT" sz="1600">
                <a:solidFill>
                  <a:srgbClr val="000000"/>
                </a:solidFill>
                <a:latin typeface="Arial" charset="0"/>
                <a:cs typeface="Arial" charset="0"/>
              </a:rPr>
              <a:t>  =  see table 8.1.a</a:t>
            </a:r>
            <a:endParaRPr lang="de-DE" sz="1600">
              <a:solidFill>
                <a:srgbClr val="000000"/>
              </a:solidFill>
              <a:latin typeface="Arial" charset="0"/>
              <a:cs typeface="Arial" charset="0"/>
            </a:endParaRPr>
          </a:p>
        </p:txBody>
      </p:sp>
      <p:sp>
        <p:nvSpPr>
          <p:cNvPr id="30724" name="Rectangle 7"/>
          <p:cNvSpPr>
            <a:spLocks noChangeArrowheads="1"/>
          </p:cNvSpPr>
          <p:nvPr/>
        </p:nvSpPr>
        <p:spPr bwMode="auto">
          <a:xfrm>
            <a:off x="685800" y="2636838"/>
            <a:ext cx="7126288" cy="701675"/>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r>
              <a:rPr lang="de-AT" sz="2000">
                <a:solidFill>
                  <a:schemeClr val="accent2"/>
                </a:solidFill>
                <a:latin typeface="Arial" charset="0"/>
                <a:cs typeface="Arial" charset="0"/>
              </a:rPr>
              <a:t> in swiss or team tournaments</a:t>
            </a:r>
            <a:endParaRPr lang="de-DE" sz="2000">
              <a:solidFill>
                <a:schemeClr val="accent2"/>
              </a:solidFill>
              <a:latin typeface="Arial" charset="0"/>
              <a:cs typeface="Arial" charset="0"/>
            </a:endParaRPr>
          </a:p>
        </p:txBody>
      </p:sp>
      <p:sp>
        <p:nvSpPr>
          <p:cNvPr id="4104" name="Rectangle 8"/>
          <p:cNvSpPr>
            <a:spLocks noChangeArrowheads="1"/>
          </p:cNvSpPr>
          <p:nvPr/>
        </p:nvSpPr>
        <p:spPr bwMode="auto">
          <a:xfrm>
            <a:off x="685800" y="5149850"/>
            <a:ext cx="8134350" cy="336550"/>
          </a:xfrm>
          <a:prstGeom prst="rect">
            <a:avLst/>
          </a:prstGeom>
          <a:noFill/>
          <a:ln w="9525">
            <a:noFill/>
            <a:miter lim="800000"/>
            <a:headEnd/>
            <a:tailEnd/>
          </a:ln>
        </p:spPr>
        <p:txBody>
          <a:bodyPr>
            <a:spAutoFit/>
          </a:bodyPr>
          <a:lstStyle/>
          <a:p>
            <a:r>
              <a:rPr lang="de-DE" sz="1600">
                <a:latin typeface="Arial" charset="0"/>
                <a:cs typeface="Arial" charset="0"/>
              </a:rPr>
              <a:t>if the score is more than 50%, then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25000">
                <a:solidFill>
                  <a:srgbClr val="000000"/>
                </a:solidFill>
                <a:latin typeface="Arial" charset="0"/>
                <a:cs typeface="Arial" charset="0"/>
              </a:rPr>
              <a:t>a</a:t>
            </a:r>
            <a:r>
              <a:rPr lang="de-DE" sz="1600">
                <a:latin typeface="Arial" charset="0"/>
                <a:cs typeface="Arial" charset="0"/>
              </a:rPr>
              <a:t> +  15  for each half point scored over 50%</a:t>
            </a:r>
            <a:endParaRPr lang="de-AT" sz="1600">
              <a:latin typeface="Arial" charset="0"/>
              <a:cs typeface="Arial" charset="0"/>
            </a:endParaRPr>
          </a:p>
        </p:txBody>
      </p:sp>
      <p:sp>
        <p:nvSpPr>
          <p:cNvPr id="4105" name="Rectangle 9"/>
          <p:cNvSpPr>
            <a:spLocks noChangeArrowheads="1"/>
          </p:cNvSpPr>
          <p:nvPr/>
        </p:nvSpPr>
        <p:spPr bwMode="auto">
          <a:xfrm>
            <a:off x="685800" y="4616450"/>
            <a:ext cx="3175000" cy="338138"/>
          </a:xfrm>
          <a:prstGeom prst="rect">
            <a:avLst/>
          </a:prstGeom>
          <a:noFill/>
          <a:ln w="9525">
            <a:noFill/>
            <a:miter lim="800000"/>
            <a:headEnd/>
            <a:tailEnd/>
          </a:ln>
        </p:spPr>
        <p:txBody>
          <a:bodyPr wrap="none">
            <a:spAutoFit/>
          </a:bodyPr>
          <a:lstStyle/>
          <a:p>
            <a:r>
              <a:rPr lang="de-DE" sz="1600">
                <a:latin typeface="Arial" charset="0"/>
                <a:cs typeface="Arial" charset="0"/>
              </a:rPr>
              <a:t>if the score is 50%, then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solidFill>
                  <a:srgbClr val="000000"/>
                </a:solidFill>
                <a:latin typeface="Arial" charset="0"/>
                <a:cs typeface="Arial" charset="0"/>
              </a:rPr>
              <a:t> </a:t>
            </a:r>
          </a:p>
        </p:txBody>
      </p:sp>
      <p:sp>
        <p:nvSpPr>
          <p:cNvPr id="4106" name="Rectangle 10"/>
          <p:cNvSpPr>
            <a:spLocks noChangeArrowheads="1"/>
          </p:cNvSpPr>
          <p:nvPr/>
        </p:nvSpPr>
        <p:spPr bwMode="auto">
          <a:xfrm>
            <a:off x="685800" y="5683250"/>
            <a:ext cx="4494213" cy="336550"/>
          </a:xfrm>
          <a:prstGeom prst="rect">
            <a:avLst/>
          </a:prstGeom>
          <a:noFill/>
          <a:ln w="9525">
            <a:noFill/>
            <a:miter lim="800000"/>
            <a:headEnd/>
            <a:tailEnd/>
          </a:ln>
        </p:spPr>
        <p:txBody>
          <a:bodyPr wrap="none">
            <a:spAutoFit/>
          </a:bodyPr>
          <a:lstStyle/>
          <a:p>
            <a:r>
              <a:rPr lang="de-DE" sz="1600">
                <a:latin typeface="Arial" charset="0"/>
                <a:cs typeface="Arial" charset="0"/>
              </a:rPr>
              <a:t>if the score is less than 50%, then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latin typeface="Arial" charset="0"/>
                <a:cs typeface="Arial" charset="0"/>
              </a:rPr>
              <a:t> +  </a:t>
            </a:r>
            <a:r>
              <a:rPr lang="de-DE" sz="1600">
                <a:solidFill>
                  <a:srgbClr val="000000"/>
                </a:solidFill>
                <a:latin typeface="Arial" charset="0"/>
                <a:cs typeface="Times New Roman" pitchFamily="18" charset="0"/>
              </a:rPr>
              <a:t>d</a:t>
            </a:r>
            <a:r>
              <a:rPr lang="de-DE" sz="1600" baseline="-30000">
                <a:solidFill>
                  <a:srgbClr val="000000"/>
                </a:solidFill>
                <a:latin typeface="Arial" charset="0"/>
                <a:cs typeface="Times New Roman" pitchFamily="18" charset="0"/>
              </a:rPr>
              <a:t>p</a:t>
            </a:r>
            <a:r>
              <a:rPr lang="de-AT" sz="1600">
                <a:latin typeface="Arial" charset="0"/>
                <a:cs typeface="Arial" charset="0"/>
              </a:rPr>
              <a:t> </a:t>
            </a:r>
          </a:p>
        </p:txBody>
      </p:sp>
      <p:sp>
        <p:nvSpPr>
          <p:cNvPr id="30728"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5"/>
                                        </p:tgtEl>
                                        <p:attrNameLst>
                                          <p:attrName>style.visibility</p:attrName>
                                        </p:attrNameLst>
                                      </p:cBhvr>
                                      <p:to>
                                        <p:strVal val="visible"/>
                                      </p:to>
                                    </p:set>
                                    <p:anim calcmode="lin" valueType="num">
                                      <p:cBhvr additive="base">
                                        <p:cTn id="7" dur="1000" fill="hold"/>
                                        <p:tgtEl>
                                          <p:spTgt spid="4105"/>
                                        </p:tgtEl>
                                        <p:attrNameLst>
                                          <p:attrName>ppt_x</p:attrName>
                                        </p:attrNameLst>
                                      </p:cBhvr>
                                      <p:tavLst>
                                        <p:tav tm="0">
                                          <p:val>
                                            <p:strVal val="0-#ppt_w/2"/>
                                          </p:val>
                                        </p:tav>
                                        <p:tav tm="100000">
                                          <p:val>
                                            <p:strVal val="#ppt_x"/>
                                          </p:val>
                                        </p:tav>
                                      </p:tavLst>
                                    </p:anim>
                                    <p:anim calcmode="lin" valueType="num">
                                      <p:cBhvr additive="base">
                                        <p:cTn id="8" dur="1000" fill="hold"/>
                                        <p:tgtEl>
                                          <p:spTgt spid="410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104"/>
                                        </p:tgtEl>
                                        <p:attrNameLst>
                                          <p:attrName>style.visibility</p:attrName>
                                        </p:attrNameLst>
                                      </p:cBhvr>
                                      <p:to>
                                        <p:strVal val="visible"/>
                                      </p:to>
                                    </p:set>
                                    <p:anim calcmode="lin" valueType="num">
                                      <p:cBhvr additive="base">
                                        <p:cTn id="13" dur="1000" fill="hold"/>
                                        <p:tgtEl>
                                          <p:spTgt spid="4104"/>
                                        </p:tgtEl>
                                        <p:attrNameLst>
                                          <p:attrName>ppt_x</p:attrName>
                                        </p:attrNameLst>
                                      </p:cBhvr>
                                      <p:tavLst>
                                        <p:tav tm="0">
                                          <p:val>
                                            <p:strVal val="0-#ppt_w/2"/>
                                          </p:val>
                                        </p:tav>
                                        <p:tav tm="100000">
                                          <p:val>
                                            <p:strVal val="#ppt_x"/>
                                          </p:val>
                                        </p:tav>
                                      </p:tavLst>
                                    </p:anim>
                                    <p:anim calcmode="lin" valueType="num">
                                      <p:cBhvr additive="base">
                                        <p:cTn id="14" dur="1000" fill="hold"/>
                                        <p:tgtEl>
                                          <p:spTgt spid="410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106"/>
                                        </p:tgtEl>
                                        <p:attrNameLst>
                                          <p:attrName>style.visibility</p:attrName>
                                        </p:attrNameLst>
                                      </p:cBhvr>
                                      <p:to>
                                        <p:strVal val="visible"/>
                                      </p:to>
                                    </p:set>
                                    <p:anim calcmode="lin" valueType="num">
                                      <p:cBhvr additive="base">
                                        <p:cTn id="19" dur="1000" fill="hold"/>
                                        <p:tgtEl>
                                          <p:spTgt spid="4106"/>
                                        </p:tgtEl>
                                        <p:attrNameLst>
                                          <p:attrName>ppt_x</p:attrName>
                                        </p:attrNameLst>
                                      </p:cBhvr>
                                      <p:tavLst>
                                        <p:tav tm="0">
                                          <p:val>
                                            <p:strVal val="0-#ppt_w/2"/>
                                          </p:val>
                                        </p:tav>
                                        <p:tav tm="100000">
                                          <p:val>
                                            <p:strVal val="#ppt_x"/>
                                          </p:val>
                                        </p:tav>
                                      </p:tavLst>
                                    </p:anim>
                                    <p:anim calcmode="lin" valueType="num">
                                      <p:cBhvr additive="base">
                                        <p:cTn id="20" dur="1000" fill="hold"/>
                                        <p:tgtEl>
                                          <p:spTgt spid="410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4" grpId="0" autoUpdateAnimBg="0"/>
      <p:bldP spid="4105" grpId="0" autoUpdateAnimBg="0"/>
      <p:bldP spid="4106" grpId="0"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1747" name="Rectangle 6"/>
          <p:cNvSpPr>
            <a:spLocks noChangeArrowheads="1"/>
          </p:cNvSpPr>
          <p:nvPr/>
        </p:nvSpPr>
        <p:spPr bwMode="auto">
          <a:xfrm>
            <a:off x="685800" y="3573463"/>
            <a:ext cx="7772400" cy="457200"/>
          </a:xfrm>
          <a:prstGeom prst="rect">
            <a:avLst/>
          </a:prstGeom>
          <a:noFill/>
          <a:ln w="9525">
            <a:noFill/>
            <a:miter lim="800000"/>
            <a:headEnd/>
            <a:tailEnd/>
          </a:ln>
        </p:spPr>
        <p:txBody>
          <a:bodyPr>
            <a:spAutoFit/>
          </a:bodyPr>
          <a:lstStyle/>
          <a:p>
            <a:r>
              <a:rPr lang="en-GB" sz="1600">
                <a:solidFill>
                  <a:srgbClr val="000000"/>
                </a:solidFill>
                <a:latin typeface="Arial" charset="0"/>
                <a:cs typeface="Times New Roman" pitchFamily="18" charset="0"/>
              </a:rPr>
              <a:t>The results of both rated and unrated players are taken into account</a:t>
            </a:r>
            <a:r>
              <a:rPr lang="de-AT"/>
              <a:t> </a:t>
            </a:r>
          </a:p>
        </p:txBody>
      </p:sp>
      <p:sp>
        <p:nvSpPr>
          <p:cNvPr id="23560" name="Rectangle 8"/>
          <p:cNvSpPr>
            <a:spLocks noChangeArrowheads="1"/>
          </p:cNvSpPr>
          <p:nvPr/>
        </p:nvSpPr>
        <p:spPr bwMode="auto">
          <a:xfrm>
            <a:off x="685800" y="4292600"/>
            <a:ext cx="5470525" cy="1803400"/>
          </a:xfrm>
          <a:prstGeom prst="rect">
            <a:avLst/>
          </a:prstGeom>
          <a:noFill/>
          <a:ln w="9525">
            <a:noFill/>
            <a:miter lim="800000"/>
            <a:headEnd/>
            <a:tailEnd/>
          </a:ln>
        </p:spPr>
        <p:txBody>
          <a:bodyPr>
            <a:spAutoFit/>
          </a:bodyPr>
          <a:lstStyle/>
          <a:p>
            <a:pPr marL="279400" indent="-279400">
              <a:buFont typeface="Wingdings" pitchFamily="2" charset="2"/>
              <a:buChar char="Ø"/>
            </a:pPr>
            <a:r>
              <a:rPr lang="de-DE" sz="1600">
                <a:solidFill>
                  <a:srgbClr val="000000"/>
                </a:solidFill>
                <a:latin typeface="Arial" charset="0"/>
                <a:cs typeface="Times New Roman" pitchFamily="18" charset="0"/>
              </a:rPr>
              <a:t>Determine the average rating for unrated players</a:t>
            </a:r>
          </a:p>
          <a:p>
            <a:pPr marL="279400" indent="-279400"/>
            <a:r>
              <a:rPr lang="de-DE" sz="1600">
                <a:solidFill>
                  <a:srgbClr val="000000"/>
                </a:solidFill>
                <a:latin typeface="Arial" charset="0"/>
                <a:cs typeface="Times New Roman" pitchFamily="18" charset="0"/>
              </a:rPr>
              <a:t>	</a:t>
            </a:r>
          </a:p>
          <a:p>
            <a:pPr marL="279400" indent="-279400"/>
            <a:r>
              <a:rPr lang="de-DE" sz="1600">
                <a:solidFill>
                  <a:srgbClr val="000000"/>
                </a:solidFill>
                <a:latin typeface="Arial" charset="0"/>
                <a:cs typeface="Times New Roman" pitchFamily="18" charset="0"/>
              </a:rPr>
              <a:t>	R</a:t>
            </a:r>
            <a:r>
              <a:rPr lang="de-DE" sz="1600" baseline="-30000">
                <a:solidFill>
                  <a:srgbClr val="000000"/>
                </a:solidFill>
                <a:latin typeface="Arial" charset="0"/>
                <a:cs typeface="Times New Roman" pitchFamily="18" charset="0"/>
              </a:rPr>
              <a:t>ar</a:t>
            </a:r>
            <a:r>
              <a:rPr lang="de-DE" sz="1600">
                <a:solidFill>
                  <a:srgbClr val="000000"/>
                </a:solidFill>
                <a:latin typeface="Arial" charset="0"/>
                <a:cs typeface="Times New Roman" pitchFamily="18" charset="0"/>
              </a:rPr>
              <a:t>  = average rating of rated players</a:t>
            </a:r>
          </a:p>
          <a:p>
            <a:pPr marL="279400" indent="-279400"/>
            <a:r>
              <a:rPr lang="de-DE" sz="1600">
                <a:solidFill>
                  <a:srgbClr val="000000"/>
                </a:solidFill>
                <a:latin typeface="Arial" charset="0"/>
                <a:cs typeface="Times New Roman" pitchFamily="18" charset="0"/>
              </a:rPr>
              <a:t>	d</a:t>
            </a:r>
            <a:r>
              <a:rPr lang="de-DE" sz="1600" baseline="-30000">
                <a:solidFill>
                  <a:srgbClr val="000000"/>
                </a:solidFill>
                <a:latin typeface="Arial" charset="0"/>
                <a:cs typeface="Times New Roman" pitchFamily="18" charset="0"/>
              </a:rPr>
              <a:t>pa</a:t>
            </a:r>
            <a:r>
              <a:rPr lang="de-DE" sz="1600">
                <a:solidFill>
                  <a:srgbClr val="000000"/>
                </a:solidFill>
                <a:latin typeface="Arial" charset="0"/>
                <a:cs typeface="Times New Roman" pitchFamily="18" charset="0"/>
              </a:rPr>
              <a:t>  = average of d</a:t>
            </a:r>
            <a:r>
              <a:rPr lang="de-DE" sz="1600" baseline="-30000">
                <a:solidFill>
                  <a:srgbClr val="000000"/>
                </a:solidFill>
                <a:latin typeface="Arial" charset="0"/>
                <a:cs typeface="Times New Roman" pitchFamily="18" charset="0"/>
              </a:rPr>
              <a:t>p</a:t>
            </a:r>
            <a:r>
              <a:rPr lang="de-DE" sz="1600">
                <a:solidFill>
                  <a:srgbClr val="000000"/>
                </a:solidFill>
                <a:latin typeface="Arial" charset="0"/>
                <a:cs typeface="Times New Roman" pitchFamily="18" charset="0"/>
              </a:rPr>
              <a:t> of rated players</a:t>
            </a:r>
          </a:p>
          <a:p>
            <a:pPr marL="279400" indent="-279400"/>
            <a:r>
              <a:rPr lang="de-DE" sz="1600">
                <a:solidFill>
                  <a:srgbClr val="000000"/>
                </a:solidFill>
                <a:latin typeface="Arial" charset="0"/>
                <a:cs typeface="Times New Roman" pitchFamily="18" charset="0"/>
              </a:rPr>
              <a:t>	n  =  number of opponents</a:t>
            </a:r>
          </a:p>
          <a:p>
            <a:pPr marL="279400" indent="-279400"/>
            <a:endParaRPr lang="de-DE" sz="1600">
              <a:solidFill>
                <a:srgbClr val="000000"/>
              </a:solidFill>
              <a:latin typeface="Arial" charset="0"/>
              <a:cs typeface="Times New Roman" pitchFamily="18" charset="0"/>
            </a:endParaRPr>
          </a:p>
          <a:p>
            <a:pPr marL="279400" indent="-279400"/>
            <a:r>
              <a:rPr lang="de-DE" sz="1600">
                <a:solidFill>
                  <a:srgbClr val="000000"/>
                </a:solidFill>
                <a:latin typeface="Arial" charset="0"/>
                <a:cs typeface="Times New Roman" pitchFamily="18" charset="0"/>
              </a:rPr>
              <a:t>	R</a:t>
            </a:r>
            <a:r>
              <a:rPr lang="de-DE" sz="1600" baseline="-30000">
                <a:solidFill>
                  <a:srgbClr val="000000"/>
                </a:solidFill>
                <a:latin typeface="Arial" charset="0"/>
                <a:cs typeface="Times New Roman" pitchFamily="18" charset="0"/>
              </a:rPr>
              <a:t>a</a:t>
            </a:r>
            <a:r>
              <a:rPr lang="de-DE" sz="1600">
                <a:solidFill>
                  <a:srgbClr val="000000"/>
                </a:solidFill>
                <a:latin typeface="Arial" charset="0"/>
                <a:cs typeface="Times New Roman" pitchFamily="18" charset="0"/>
              </a:rPr>
              <a:t>  =  R</a:t>
            </a:r>
            <a:r>
              <a:rPr lang="de-DE" sz="1600" baseline="-30000">
                <a:solidFill>
                  <a:srgbClr val="000000"/>
                </a:solidFill>
                <a:latin typeface="Arial" charset="0"/>
                <a:cs typeface="Times New Roman" pitchFamily="18" charset="0"/>
              </a:rPr>
              <a:t>ar</a:t>
            </a:r>
            <a:r>
              <a:rPr lang="de-DE" sz="1600">
                <a:solidFill>
                  <a:srgbClr val="000000"/>
                </a:solidFill>
                <a:latin typeface="Arial" charset="0"/>
                <a:cs typeface="Times New Roman" pitchFamily="18" charset="0"/>
              </a:rPr>
              <a:t>  -  d</a:t>
            </a:r>
            <a:r>
              <a:rPr lang="de-DE" sz="1600" baseline="-30000">
                <a:solidFill>
                  <a:srgbClr val="000000"/>
                </a:solidFill>
                <a:latin typeface="Arial" charset="0"/>
                <a:cs typeface="Times New Roman" pitchFamily="18" charset="0"/>
              </a:rPr>
              <a:t>pa</a:t>
            </a:r>
            <a:r>
              <a:rPr lang="de-DE" sz="1600">
                <a:solidFill>
                  <a:srgbClr val="000000"/>
                </a:solidFill>
                <a:latin typeface="Arial" charset="0"/>
                <a:cs typeface="Times New Roman" pitchFamily="18" charset="0"/>
              </a:rPr>
              <a:t>  x  n/(n+1)</a:t>
            </a:r>
            <a:r>
              <a:rPr lang="de-AT" sz="1600">
                <a:solidFill>
                  <a:srgbClr val="000000"/>
                </a:solidFill>
                <a:latin typeface="Arial" charset="0"/>
                <a:cs typeface="Arial" charset="0"/>
              </a:rPr>
              <a:t> </a:t>
            </a:r>
          </a:p>
        </p:txBody>
      </p:sp>
      <p:sp>
        <p:nvSpPr>
          <p:cNvPr id="31749" name="Rectangle 10"/>
          <p:cNvSpPr>
            <a:spLocks noChangeArrowheads="1"/>
          </p:cNvSpPr>
          <p:nvPr/>
        </p:nvSpPr>
        <p:spPr bwMode="auto">
          <a:xfrm>
            <a:off x="685800" y="2636838"/>
            <a:ext cx="7126288" cy="701675"/>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r>
              <a:rPr lang="de-AT" sz="2000">
                <a:solidFill>
                  <a:schemeClr val="accent2"/>
                </a:solidFill>
                <a:latin typeface="Arial" charset="0"/>
                <a:cs typeface="Arial" charset="0"/>
              </a:rPr>
              <a:t> in round robin tournaments  (1)</a:t>
            </a:r>
            <a:endParaRPr lang="de-DE" sz="2000">
              <a:solidFill>
                <a:schemeClr val="accent2"/>
              </a:solidFill>
              <a:latin typeface="Arial" charset="0"/>
              <a:cs typeface="Arial" charset="0"/>
            </a:endParaRPr>
          </a:p>
        </p:txBody>
      </p:sp>
      <p:sp>
        <p:nvSpPr>
          <p:cNvPr id="31750"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 calcmode="lin" valueType="num">
                                      <p:cBhvr additive="base">
                                        <p:cTn id="7" dur="1000" fill="hold"/>
                                        <p:tgtEl>
                                          <p:spTgt spid="23560"/>
                                        </p:tgtEl>
                                        <p:attrNameLst>
                                          <p:attrName>ppt_x</p:attrName>
                                        </p:attrNameLst>
                                      </p:cBhvr>
                                      <p:tavLst>
                                        <p:tav tm="0">
                                          <p:val>
                                            <p:strVal val="0-#ppt_w/2"/>
                                          </p:val>
                                        </p:tav>
                                        <p:tav tm="100000">
                                          <p:val>
                                            <p:strVal val="#ppt_x"/>
                                          </p:val>
                                        </p:tav>
                                      </p:tavLst>
                                    </p:anim>
                                    <p:anim calcmode="lin" valueType="num">
                                      <p:cBhvr additive="base">
                                        <p:cTn id="8" dur="1000" fill="hold"/>
                                        <p:tgtEl>
                                          <p:spTgt spid="2356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2771" name="Rectangle 9"/>
          <p:cNvSpPr>
            <a:spLocks noChangeArrowheads="1"/>
          </p:cNvSpPr>
          <p:nvPr/>
        </p:nvSpPr>
        <p:spPr bwMode="auto">
          <a:xfrm>
            <a:off x="685800" y="2636838"/>
            <a:ext cx="7126288" cy="701675"/>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r>
              <a:rPr lang="de-AT" sz="2000">
                <a:solidFill>
                  <a:schemeClr val="accent2"/>
                </a:solidFill>
                <a:latin typeface="Arial" charset="0"/>
                <a:cs typeface="Arial" charset="0"/>
              </a:rPr>
              <a:t> in round robin tournaments  (2)</a:t>
            </a:r>
            <a:endParaRPr lang="de-DE" sz="2000">
              <a:solidFill>
                <a:schemeClr val="accent2"/>
              </a:solidFill>
              <a:latin typeface="Arial" charset="0"/>
              <a:cs typeface="Arial" charset="0"/>
            </a:endParaRPr>
          </a:p>
        </p:txBody>
      </p:sp>
      <p:sp>
        <p:nvSpPr>
          <p:cNvPr id="32772" name="Rectangle 10"/>
          <p:cNvSpPr>
            <a:spLocks noChangeArrowheads="1"/>
          </p:cNvSpPr>
          <p:nvPr/>
        </p:nvSpPr>
        <p:spPr bwMode="auto">
          <a:xfrm>
            <a:off x="685800" y="3716338"/>
            <a:ext cx="3175000" cy="338137"/>
          </a:xfrm>
          <a:prstGeom prst="rect">
            <a:avLst/>
          </a:prstGeom>
          <a:noFill/>
          <a:ln w="9525">
            <a:noFill/>
            <a:miter lim="800000"/>
            <a:headEnd/>
            <a:tailEnd/>
          </a:ln>
        </p:spPr>
        <p:txBody>
          <a:bodyPr wrap="none">
            <a:spAutoFit/>
          </a:bodyPr>
          <a:lstStyle/>
          <a:p>
            <a:r>
              <a:rPr lang="de-DE" sz="1600">
                <a:latin typeface="Arial" charset="0"/>
                <a:cs typeface="Arial" charset="0"/>
              </a:rPr>
              <a:t>if the score is 50%, then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solidFill>
                  <a:srgbClr val="000000"/>
                </a:solidFill>
                <a:latin typeface="Arial" charset="0"/>
                <a:cs typeface="Arial" charset="0"/>
              </a:rPr>
              <a:t> </a:t>
            </a:r>
          </a:p>
        </p:txBody>
      </p:sp>
      <p:sp>
        <p:nvSpPr>
          <p:cNvPr id="28683" name="Rectangle 11"/>
          <p:cNvSpPr>
            <a:spLocks noChangeArrowheads="1"/>
          </p:cNvSpPr>
          <p:nvPr/>
        </p:nvSpPr>
        <p:spPr bwMode="auto">
          <a:xfrm>
            <a:off x="685800" y="4292600"/>
            <a:ext cx="8134350" cy="336550"/>
          </a:xfrm>
          <a:prstGeom prst="rect">
            <a:avLst/>
          </a:prstGeom>
          <a:noFill/>
          <a:ln w="9525">
            <a:noFill/>
            <a:miter lim="800000"/>
            <a:headEnd/>
            <a:tailEnd/>
          </a:ln>
        </p:spPr>
        <p:txBody>
          <a:bodyPr>
            <a:spAutoFit/>
          </a:bodyPr>
          <a:lstStyle/>
          <a:p>
            <a:r>
              <a:rPr lang="de-DE" sz="1600">
                <a:latin typeface="Arial" charset="0"/>
                <a:cs typeface="Arial" charset="0"/>
              </a:rPr>
              <a:t>if the score is more than 50%, then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latin typeface="Arial" charset="0"/>
                <a:cs typeface="Arial" charset="0"/>
              </a:rPr>
              <a:t> +  15 for each half point scored over 50%</a:t>
            </a:r>
            <a:endParaRPr lang="de-AT" sz="1600">
              <a:latin typeface="Arial" charset="0"/>
              <a:cs typeface="Arial" charset="0"/>
            </a:endParaRPr>
          </a:p>
        </p:txBody>
      </p:sp>
      <p:sp>
        <p:nvSpPr>
          <p:cNvPr id="28684" name="Rectangle 12"/>
          <p:cNvSpPr>
            <a:spLocks noChangeArrowheads="1"/>
          </p:cNvSpPr>
          <p:nvPr/>
        </p:nvSpPr>
        <p:spPr bwMode="auto">
          <a:xfrm>
            <a:off x="685800" y="4918075"/>
            <a:ext cx="5380038" cy="457200"/>
          </a:xfrm>
          <a:prstGeom prst="rect">
            <a:avLst/>
          </a:prstGeom>
          <a:noFill/>
          <a:ln w="9525">
            <a:noFill/>
            <a:miter lim="800000"/>
            <a:headEnd/>
            <a:tailEnd/>
          </a:ln>
        </p:spPr>
        <p:txBody>
          <a:bodyPr wrap="none">
            <a:spAutoFit/>
          </a:bodyPr>
          <a:lstStyle/>
          <a:p>
            <a:r>
              <a:rPr lang="de-DE" sz="1600">
                <a:latin typeface="Arial" charset="0"/>
                <a:cs typeface="Arial" charset="0"/>
              </a:rPr>
              <a:t>if the score is less than 50%, then</a:t>
            </a:r>
            <a:r>
              <a:rPr lang="de-AT"/>
              <a:t> </a:t>
            </a:r>
            <a:r>
              <a:rPr lang="de-DE" sz="1600">
                <a:latin typeface="Arial" charset="0"/>
                <a:cs typeface="Arial" charset="0"/>
              </a:rPr>
              <a:t> R</a:t>
            </a:r>
            <a:r>
              <a:rPr lang="de-DE" sz="1600" baseline="-30000">
                <a:latin typeface="Arial" charset="0"/>
                <a:cs typeface="Arial" charset="0"/>
              </a:rPr>
              <a:t>u</a:t>
            </a:r>
            <a:r>
              <a:rPr lang="de-DE" sz="1600">
                <a:latin typeface="Arial" charset="0"/>
                <a:cs typeface="Arial" charset="0"/>
              </a:rPr>
              <a:t> = </a:t>
            </a:r>
            <a:r>
              <a:rPr lang="de-DE" sz="1600">
                <a:solidFill>
                  <a:srgbClr val="000000"/>
                </a:solidFill>
                <a:latin typeface="Arial" charset="0"/>
                <a:cs typeface="Arial" charset="0"/>
              </a:rPr>
              <a:t>R</a:t>
            </a:r>
            <a:r>
              <a:rPr lang="de-DE" sz="1600" baseline="-30000">
                <a:solidFill>
                  <a:srgbClr val="000000"/>
                </a:solidFill>
                <a:latin typeface="Arial" charset="0"/>
                <a:cs typeface="Arial" charset="0"/>
              </a:rPr>
              <a:t>a</a:t>
            </a:r>
            <a:r>
              <a:rPr lang="de-DE" sz="1600">
                <a:latin typeface="Arial" charset="0"/>
                <a:cs typeface="Arial" charset="0"/>
              </a:rPr>
              <a:t> +  </a:t>
            </a:r>
            <a:r>
              <a:rPr lang="de-DE" sz="1600">
                <a:solidFill>
                  <a:srgbClr val="000000"/>
                </a:solidFill>
                <a:latin typeface="Arial" charset="0"/>
                <a:cs typeface="Times New Roman" pitchFamily="18" charset="0"/>
              </a:rPr>
              <a:t>d</a:t>
            </a:r>
            <a:r>
              <a:rPr lang="de-DE" sz="1600" baseline="-30000">
                <a:solidFill>
                  <a:srgbClr val="000000"/>
                </a:solidFill>
                <a:latin typeface="Arial" charset="0"/>
                <a:cs typeface="Times New Roman" pitchFamily="18" charset="0"/>
              </a:rPr>
              <a:t>p</a:t>
            </a:r>
            <a:r>
              <a:rPr lang="de-AT" sz="1600">
                <a:latin typeface="Arial" charset="0"/>
                <a:cs typeface="Arial" charset="0"/>
              </a:rPr>
              <a:t> x n/(n+1)</a:t>
            </a:r>
          </a:p>
        </p:txBody>
      </p:sp>
      <p:sp>
        <p:nvSpPr>
          <p:cNvPr id="32775"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8683"/>
                                        </p:tgtEl>
                                        <p:attrNameLst>
                                          <p:attrName>style.visibility</p:attrName>
                                        </p:attrNameLst>
                                      </p:cBhvr>
                                      <p:to>
                                        <p:strVal val="visible"/>
                                      </p:to>
                                    </p:set>
                                    <p:anim calcmode="lin" valueType="num">
                                      <p:cBhvr additive="base">
                                        <p:cTn id="7" dur="1000" fill="hold"/>
                                        <p:tgtEl>
                                          <p:spTgt spid="28683"/>
                                        </p:tgtEl>
                                        <p:attrNameLst>
                                          <p:attrName>ppt_x</p:attrName>
                                        </p:attrNameLst>
                                      </p:cBhvr>
                                      <p:tavLst>
                                        <p:tav tm="0">
                                          <p:val>
                                            <p:strVal val="0-#ppt_w/2"/>
                                          </p:val>
                                        </p:tav>
                                        <p:tav tm="100000">
                                          <p:val>
                                            <p:strVal val="#ppt_x"/>
                                          </p:val>
                                        </p:tav>
                                      </p:tavLst>
                                    </p:anim>
                                    <p:anim calcmode="lin" valueType="num">
                                      <p:cBhvr additive="base">
                                        <p:cTn id="8" dur="1000" fill="hold"/>
                                        <p:tgtEl>
                                          <p:spTgt spid="2868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8684"/>
                                        </p:tgtEl>
                                        <p:attrNameLst>
                                          <p:attrName>style.visibility</p:attrName>
                                        </p:attrNameLst>
                                      </p:cBhvr>
                                      <p:to>
                                        <p:strVal val="visible"/>
                                      </p:to>
                                    </p:set>
                                    <p:anim calcmode="lin" valueType="num">
                                      <p:cBhvr additive="base">
                                        <p:cTn id="13" dur="1000" fill="hold"/>
                                        <p:tgtEl>
                                          <p:spTgt spid="28684"/>
                                        </p:tgtEl>
                                        <p:attrNameLst>
                                          <p:attrName>ppt_x</p:attrName>
                                        </p:attrNameLst>
                                      </p:cBhvr>
                                      <p:tavLst>
                                        <p:tav tm="0">
                                          <p:val>
                                            <p:strVal val="0-#ppt_w/2"/>
                                          </p:val>
                                        </p:tav>
                                        <p:tav tm="100000">
                                          <p:val>
                                            <p:strVal val="#ppt_x"/>
                                          </p:val>
                                        </p:tav>
                                      </p:tavLst>
                                    </p:anim>
                                    <p:anim calcmode="lin" valueType="num">
                                      <p:cBhvr additive="base">
                                        <p:cTn id="14" dur="1000" fill="hold"/>
                                        <p:tgtEl>
                                          <p:spTgt spid="2868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3" grpId="0" autoUpdateAnimBg="0"/>
      <p:bldP spid="28684"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1507" name="Rectangle 3"/>
          <p:cNvSpPr>
            <a:spLocks noChangeArrowheads="1"/>
          </p:cNvSpPr>
          <p:nvPr/>
        </p:nvSpPr>
        <p:spPr bwMode="auto">
          <a:xfrm>
            <a:off x="996950" y="3057525"/>
            <a:ext cx="2652713" cy="336550"/>
          </a:xfrm>
          <a:prstGeom prst="rect">
            <a:avLst/>
          </a:prstGeom>
          <a:noFill/>
          <a:ln w="9525">
            <a:noFill/>
            <a:miter lim="800000"/>
            <a:headEnd/>
            <a:tailEnd/>
          </a:ln>
        </p:spPr>
        <p:txBody>
          <a:bodyPr wrap="none" anchor="ctr">
            <a:spAutoFit/>
          </a:bodyPr>
          <a:lstStyle/>
          <a:p>
            <a:pPr marL="808038" indent="-808038"/>
            <a:r>
              <a:rPr lang="de-DE"/>
              <a:t>Art. 5.2	the game is drawn</a:t>
            </a:r>
            <a:endParaRPr lang="de-AT" sz="2400">
              <a:latin typeface="Times New Roman" pitchFamily="18" charset="0"/>
            </a:endParaRPr>
          </a:p>
        </p:txBody>
      </p:sp>
      <p:sp>
        <p:nvSpPr>
          <p:cNvPr id="121860" name="Rectangle 4"/>
          <p:cNvSpPr>
            <a:spLocks noChangeArrowheads="1"/>
          </p:cNvSpPr>
          <p:nvPr/>
        </p:nvSpPr>
        <p:spPr bwMode="auto">
          <a:xfrm>
            <a:off x="1822450" y="4503738"/>
            <a:ext cx="5845175" cy="581025"/>
          </a:xfrm>
          <a:prstGeom prst="rect">
            <a:avLst/>
          </a:prstGeom>
          <a:noFill/>
          <a:ln w="9525">
            <a:noFill/>
            <a:miter lim="800000"/>
            <a:headEnd/>
            <a:tailEnd/>
          </a:ln>
        </p:spPr>
        <p:txBody>
          <a:bodyPr anchor="ctr">
            <a:spAutoFit/>
          </a:bodyPr>
          <a:lstStyle/>
          <a:p>
            <a:pPr marL="357188" indent="-357188">
              <a:buFont typeface="Wingdings" pitchFamily="2" charset="2"/>
              <a:buChar char="Ø"/>
            </a:pPr>
            <a:r>
              <a:rPr lang="en-GB"/>
              <a:t>neither player can checkmate the opponent’s king with any series of legal moves</a:t>
            </a:r>
            <a:r>
              <a:rPr lang="de-AT"/>
              <a:t>  =  </a:t>
            </a:r>
            <a:r>
              <a:rPr lang="de-DE"/>
              <a:t>dead position (see art. 9.6)</a:t>
            </a:r>
          </a:p>
        </p:txBody>
      </p:sp>
      <p:sp>
        <p:nvSpPr>
          <p:cNvPr id="21509"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5: The completion of the game</a:t>
            </a:r>
            <a:endParaRPr lang="de-AT" b="1">
              <a:solidFill>
                <a:srgbClr val="008000"/>
              </a:solidFill>
            </a:endParaRPr>
          </a:p>
        </p:txBody>
      </p:sp>
      <p:sp>
        <p:nvSpPr>
          <p:cNvPr id="121863" name="Text Box 7"/>
          <p:cNvSpPr txBox="1">
            <a:spLocks noChangeArrowheads="1"/>
          </p:cNvSpPr>
          <p:nvPr/>
        </p:nvSpPr>
        <p:spPr bwMode="auto">
          <a:xfrm>
            <a:off x="1835150" y="3644900"/>
            <a:ext cx="6049963" cy="581025"/>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Ø"/>
            </a:pPr>
            <a:r>
              <a:rPr lang="en-GB"/>
              <a:t>the player to move has no legal move and his king is not in check</a:t>
            </a:r>
            <a:r>
              <a:rPr lang="de-AT"/>
              <a:t>  =  </a:t>
            </a:r>
            <a:r>
              <a:rPr lang="de-DE"/>
              <a:t>stalemate</a:t>
            </a:r>
            <a:endParaRPr lang="de-AT"/>
          </a:p>
        </p:txBody>
      </p:sp>
      <p:sp>
        <p:nvSpPr>
          <p:cNvPr id="121867" name="AutoShape 11">
            <a:hlinkClick r:id="rId2" action="ppaction://hlinksldjump" highlightClick="1"/>
          </p:cNvPr>
          <p:cNvSpPr>
            <a:spLocks noChangeArrowheads="1"/>
          </p:cNvSpPr>
          <p:nvPr/>
        </p:nvSpPr>
        <p:spPr bwMode="auto">
          <a:xfrm>
            <a:off x="8172450" y="4652963"/>
            <a:ext cx="431800" cy="431800"/>
          </a:xfrm>
          <a:prstGeom prst="actionButtonForwardNext">
            <a:avLst/>
          </a:prstGeom>
          <a:solidFill>
            <a:schemeClr val="accent1"/>
          </a:solidFill>
          <a:ln w="9525">
            <a:noFill/>
            <a:miter lim="800000"/>
            <a:headEnd/>
            <a:tailEnd/>
          </a:ln>
        </p:spPr>
        <p:txBody>
          <a:bodyPr wrap="none" anchor="ctr"/>
          <a:lstStyle/>
          <a:p>
            <a:endParaRPr lang="de-DE"/>
          </a:p>
        </p:txBody>
      </p:sp>
      <p:sp>
        <p:nvSpPr>
          <p:cNvPr id="121869" name="Rectangle 13"/>
          <p:cNvSpPr>
            <a:spLocks noChangeArrowheads="1"/>
          </p:cNvSpPr>
          <p:nvPr/>
        </p:nvSpPr>
        <p:spPr bwMode="auto">
          <a:xfrm>
            <a:off x="1835150" y="5295900"/>
            <a:ext cx="6054725" cy="581025"/>
          </a:xfrm>
          <a:prstGeom prst="rect">
            <a:avLst/>
          </a:prstGeom>
          <a:noFill/>
          <a:ln w="9525">
            <a:noFill/>
            <a:miter lim="800000"/>
            <a:headEnd/>
            <a:tailEnd/>
          </a:ln>
        </p:spPr>
        <p:txBody>
          <a:bodyPr anchor="ctr">
            <a:spAutoFit/>
          </a:bodyPr>
          <a:lstStyle/>
          <a:p>
            <a:r>
              <a:rPr lang="en-GB"/>
              <a:t>Both immediately ends the game, provided that the move producing the stalemate or dead position was legal</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21863"/>
                                        </p:tgtEl>
                                        <p:attrNameLst>
                                          <p:attrName>style.visibility</p:attrName>
                                        </p:attrNameLst>
                                      </p:cBhvr>
                                      <p:to>
                                        <p:strVal val="visible"/>
                                      </p:to>
                                    </p:set>
                                    <p:anim calcmode="lin" valueType="num">
                                      <p:cBhvr additive="base">
                                        <p:cTn id="7" dur="500" fill="hold"/>
                                        <p:tgtEl>
                                          <p:spTgt spid="121863"/>
                                        </p:tgtEl>
                                        <p:attrNameLst>
                                          <p:attrName>ppt_x</p:attrName>
                                        </p:attrNameLst>
                                      </p:cBhvr>
                                      <p:tavLst>
                                        <p:tav tm="0">
                                          <p:val>
                                            <p:strVal val="0-#ppt_w/2"/>
                                          </p:val>
                                        </p:tav>
                                        <p:tav tm="100000">
                                          <p:val>
                                            <p:strVal val="#ppt_x"/>
                                          </p:val>
                                        </p:tav>
                                      </p:tavLst>
                                    </p:anim>
                                    <p:anim calcmode="lin" valueType="num">
                                      <p:cBhvr additive="base">
                                        <p:cTn id="8" dur="500" fill="hold"/>
                                        <p:tgtEl>
                                          <p:spTgt spid="12186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21860"/>
                                        </p:tgtEl>
                                        <p:attrNameLst>
                                          <p:attrName>style.visibility</p:attrName>
                                        </p:attrNameLst>
                                      </p:cBhvr>
                                      <p:to>
                                        <p:strVal val="visible"/>
                                      </p:to>
                                    </p:set>
                                    <p:anim calcmode="lin" valueType="num">
                                      <p:cBhvr additive="base">
                                        <p:cTn id="13" dur="500" fill="hold"/>
                                        <p:tgtEl>
                                          <p:spTgt spid="121860"/>
                                        </p:tgtEl>
                                        <p:attrNameLst>
                                          <p:attrName>ppt_x</p:attrName>
                                        </p:attrNameLst>
                                      </p:cBhvr>
                                      <p:tavLst>
                                        <p:tav tm="0">
                                          <p:val>
                                            <p:strVal val="0-#ppt_w/2"/>
                                          </p:val>
                                        </p:tav>
                                        <p:tav tm="100000">
                                          <p:val>
                                            <p:strVal val="#ppt_x"/>
                                          </p:val>
                                        </p:tav>
                                      </p:tavLst>
                                    </p:anim>
                                    <p:anim calcmode="lin" valueType="num">
                                      <p:cBhvr additive="base">
                                        <p:cTn id="14" dur="500" fill="hold"/>
                                        <p:tgtEl>
                                          <p:spTgt spid="121860"/>
                                        </p:tgtEl>
                                        <p:attrNameLst>
                                          <p:attrName>ppt_y</p:attrName>
                                        </p:attrNameLst>
                                      </p:cBhvr>
                                      <p:tavLst>
                                        <p:tav tm="0">
                                          <p:val>
                                            <p:strVal val="#ppt_y"/>
                                          </p:val>
                                        </p:tav>
                                        <p:tav tm="100000">
                                          <p:val>
                                            <p:strVal val="#ppt_y"/>
                                          </p:val>
                                        </p:tav>
                                      </p:tavLst>
                                    </p:anim>
                                  </p:childTnLst>
                                </p:cTn>
                              </p:par>
                              <p:par>
                                <p:cTn id="15" presetID="3" presetClass="entr" presetSubtype="10" fill="hold" grpId="0" nodeType="withEffect">
                                  <p:stCondLst>
                                    <p:cond delay="500"/>
                                  </p:stCondLst>
                                  <p:childTnLst>
                                    <p:set>
                                      <p:cBhvr>
                                        <p:cTn id="16" dur="1" fill="hold">
                                          <p:stCondLst>
                                            <p:cond delay="0"/>
                                          </p:stCondLst>
                                        </p:cTn>
                                        <p:tgtEl>
                                          <p:spTgt spid="121867"/>
                                        </p:tgtEl>
                                        <p:attrNameLst>
                                          <p:attrName>style.visibility</p:attrName>
                                        </p:attrNameLst>
                                      </p:cBhvr>
                                      <p:to>
                                        <p:strVal val="visible"/>
                                      </p:to>
                                    </p:set>
                                    <p:animEffect transition="in" filter="blinds(horizontal)">
                                      <p:cBhvr>
                                        <p:cTn id="17" dur="500"/>
                                        <p:tgtEl>
                                          <p:spTgt spid="12186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121869"/>
                                        </p:tgtEl>
                                        <p:attrNameLst>
                                          <p:attrName>style.visibility</p:attrName>
                                        </p:attrNameLst>
                                      </p:cBhvr>
                                      <p:to>
                                        <p:strVal val="visible"/>
                                      </p:to>
                                    </p:set>
                                    <p:anim calcmode="lin" valueType="num">
                                      <p:cBhvr additive="base">
                                        <p:cTn id="22" dur="500" fill="hold"/>
                                        <p:tgtEl>
                                          <p:spTgt spid="121869"/>
                                        </p:tgtEl>
                                        <p:attrNameLst>
                                          <p:attrName>ppt_x</p:attrName>
                                        </p:attrNameLst>
                                      </p:cBhvr>
                                      <p:tavLst>
                                        <p:tav tm="0">
                                          <p:val>
                                            <p:strVal val="0-#ppt_w/2"/>
                                          </p:val>
                                        </p:tav>
                                        <p:tav tm="100000">
                                          <p:val>
                                            <p:strVal val="#ppt_x"/>
                                          </p:val>
                                        </p:tav>
                                      </p:tavLst>
                                    </p:anim>
                                    <p:anim calcmode="lin" valueType="num">
                                      <p:cBhvr additive="base">
                                        <p:cTn id="23" dur="500" fill="hold"/>
                                        <p:tgtEl>
                                          <p:spTgt spid="1218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0" grpId="0"/>
      <p:bldP spid="121863" grpId="0"/>
      <p:bldP spid="121867" grpId="0" animBg="1"/>
      <p:bldP spid="121869" grpId="0"/>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79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3795" name="Rectangle 6"/>
          <p:cNvSpPr>
            <a:spLocks noChangeArrowheads="1"/>
          </p:cNvSpPr>
          <p:nvPr/>
        </p:nvSpPr>
        <p:spPr bwMode="auto">
          <a:xfrm>
            <a:off x="685800" y="3357563"/>
            <a:ext cx="6958013" cy="584200"/>
          </a:xfrm>
          <a:prstGeom prst="rect">
            <a:avLst/>
          </a:prstGeom>
          <a:noFill/>
          <a:ln w="9525">
            <a:noFill/>
            <a:miter lim="800000"/>
            <a:headEnd/>
            <a:tailEnd/>
          </a:ln>
        </p:spPr>
        <p:txBody>
          <a:bodyPr>
            <a:spAutoFit/>
          </a:bodyPr>
          <a:lstStyle/>
          <a:p>
            <a:pPr eaLnBrk="0" hangingPunct="0"/>
            <a:r>
              <a:rPr lang="en-US" sz="1600">
                <a:latin typeface="Arial" charset="0"/>
                <a:cs typeface="Arial" charset="0"/>
              </a:rPr>
              <a:t>Where a player’s first result is less than the FIDE rating floor at the time of the event, the result is ignored</a:t>
            </a:r>
            <a:endParaRPr lang="de-DE" sz="1600">
              <a:solidFill>
                <a:srgbClr val="000000"/>
              </a:solidFill>
              <a:latin typeface="Arial" charset="0"/>
              <a:cs typeface="Arial" charset="0"/>
            </a:endParaRPr>
          </a:p>
        </p:txBody>
      </p:sp>
      <p:sp>
        <p:nvSpPr>
          <p:cNvPr id="33796" name="Rectangle 7"/>
          <p:cNvSpPr>
            <a:spLocks noChangeArrowheads="1"/>
          </p:cNvSpPr>
          <p:nvPr/>
        </p:nvSpPr>
        <p:spPr bwMode="auto">
          <a:xfrm>
            <a:off x="685800" y="2636838"/>
            <a:ext cx="7126288" cy="400050"/>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Determining the Rating of a previously unrated player</a:t>
            </a:r>
            <a:endParaRPr lang="de-DE" sz="2000">
              <a:solidFill>
                <a:schemeClr val="accent2"/>
              </a:solidFill>
              <a:latin typeface="Arial" charset="0"/>
              <a:cs typeface="Arial" charset="0"/>
            </a:endParaRPr>
          </a:p>
        </p:txBody>
      </p:sp>
      <p:sp>
        <p:nvSpPr>
          <p:cNvPr id="9" name="Rechteck 8"/>
          <p:cNvSpPr>
            <a:spLocks noChangeArrowheads="1"/>
          </p:cNvSpPr>
          <p:nvPr/>
        </p:nvSpPr>
        <p:spPr bwMode="auto">
          <a:xfrm>
            <a:off x="642938" y="4143375"/>
            <a:ext cx="7929562" cy="584200"/>
          </a:xfrm>
          <a:prstGeom prst="rect">
            <a:avLst/>
          </a:prstGeom>
          <a:noFill/>
          <a:ln w="9525">
            <a:noFill/>
            <a:miter lim="800000"/>
            <a:headEnd/>
            <a:tailEnd/>
          </a:ln>
        </p:spPr>
        <p:txBody>
          <a:bodyPr>
            <a:spAutoFit/>
          </a:bodyPr>
          <a:lstStyle/>
          <a:p>
            <a:r>
              <a:rPr lang="en-US" sz="1600">
                <a:latin typeface="Arial" charset="0"/>
                <a:cs typeface="Arial" charset="0"/>
              </a:rPr>
              <a:t>R</a:t>
            </a:r>
            <a:r>
              <a:rPr lang="en-US" sz="1600" baseline="-25000">
                <a:latin typeface="Arial" charset="0"/>
                <a:cs typeface="Arial" charset="0"/>
              </a:rPr>
              <a:t>n</a:t>
            </a:r>
            <a:r>
              <a:rPr lang="en-US" sz="1600">
                <a:latin typeface="Arial" charset="0"/>
                <a:cs typeface="Arial" charset="0"/>
              </a:rPr>
              <a:t> for the FIDE Rating list (FRL) is rounded off to the nearest 1 or zero. 0.5 is rounded up</a:t>
            </a:r>
            <a:endParaRPr lang="de-AT" sz="1600">
              <a:latin typeface="Arial" charset="0"/>
              <a:cs typeface="Arial" charset="0"/>
            </a:endParaRPr>
          </a:p>
        </p:txBody>
      </p:sp>
      <p:sp>
        <p:nvSpPr>
          <p:cNvPr id="7" name="Rechteck 6"/>
          <p:cNvSpPr>
            <a:spLocks noChangeArrowheads="1"/>
          </p:cNvSpPr>
          <p:nvPr/>
        </p:nvSpPr>
        <p:spPr bwMode="auto">
          <a:xfrm>
            <a:off x="642938" y="4884738"/>
            <a:ext cx="7929562" cy="830262"/>
          </a:xfrm>
          <a:prstGeom prst="rect">
            <a:avLst/>
          </a:prstGeom>
          <a:noFill/>
          <a:ln w="9525">
            <a:noFill/>
            <a:miter lim="800000"/>
            <a:headEnd/>
            <a:tailEnd/>
          </a:ln>
        </p:spPr>
        <p:txBody>
          <a:bodyPr>
            <a:spAutoFit/>
          </a:bodyPr>
          <a:lstStyle/>
          <a:p>
            <a:r>
              <a:rPr lang="en-US" sz="1600">
                <a:latin typeface="Arial" charset="0"/>
                <a:cs typeface="Arial" charset="0"/>
              </a:rPr>
              <a:t>If an unrated player receives a published rating before a particular tournament in which he has played is rated, then he is rated as a rated player with his current rating, but in the rating of his opponents he is counted as an unrated player.</a:t>
            </a:r>
            <a:endParaRPr lang="de-AT" sz="1600">
              <a:latin typeface="Arial" charset="0"/>
              <a:cs typeface="Arial" charset="0"/>
            </a:endParaRPr>
          </a:p>
        </p:txBody>
      </p:sp>
      <p:sp>
        <p:nvSpPr>
          <p:cNvPr id="33799"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7"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4102" name="Rectangle 6"/>
          <p:cNvSpPr>
            <a:spLocks noChangeArrowheads="1"/>
          </p:cNvSpPr>
          <p:nvPr/>
        </p:nvSpPr>
        <p:spPr bwMode="auto">
          <a:xfrm>
            <a:off x="685800" y="3071813"/>
            <a:ext cx="6958013" cy="1570037"/>
          </a:xfrm>
          <a:prstGeom prst="rect">
            <a:avLst/>
          </a:prstGeom>
          <a:noFill/>
          <a:ln w="9525">
            <a:noFill/>
            <a:miter lim="800000"/>
            <a:headEnd/>
            <a:tailEnd/>
          </a:ln>
        </p:spPr>
        <p:txBody>
          <a:bodyPr>
            <a:spAutoFit/>
          </a:bodyPr>
          <a:lstStyle/>
          <a:p>
            <a:pPr eaLnBrk="0" hangingPunct="0"/>
            <a:r>
              <a:rPr lang="en-US" sz="1600">
                <a:latin typeface="Arial" charset="0"/>
                <a:cs typeface="Arial" charset="0"/>
              </a:rPr>
              <a:t>3 games in a tournament against rated players with average rating of 2220, score 1 / 3, </a:t>
            </a:r>
          </a:p>
          <a:p>
            <a:pPr eaLnBrk="0" hangingPunct="0"/>
            <a:r>
              <a:rPr lang="en-US" sz="1600">
                <a:latin typeface="Arial" charset="0"/>
                <a:cs typeface="Arial" charset="0"/>
              </a:rPr>
              <a:t>then in another tournament 5 games against rated players with the average of 2150, score 3 / 5, </a:t>
            </a:r>
          </a:p>
          <a:p>
            <a:pPr eaLnBrk="0" hangingPunct="0"/>
            <a:r>
              <a:rPr lang="en-US" sz="1600">
                <a:latin typeface="Arial" charset="0"/>
                <a:cs typeface="Arial" charset="0"/>
              </a:rPr>
              <a:t>and then in a third tournament 4 games against rated players with average rating 2200, score 2½ / 4.</a:t>
            </a:r>
            <a:endParaRPr lang="de-DE" sz="1600">
              <a:solidFill>
                <a:srgbClr val="000000"/>
              </a:solidFill>
              <a:latin typeface="Arial" charset="0"/>
              <a:cs typeface="Arial" charset="0"/>
            </a:endParaRPr>
          </a:p>
        </p:txBody>
      </p:sp>
      <p:sp>
        <p:nvSpPr>
          <p:cNvPr id="34820" name="Rectangle 7"/>
          <p:cNvSpPr>
            <a:spLocks noChangeArrowheads="1"/>
          </p:cNvSpPr>
          <p:nvPr/>
        </p:nvSpPr>
        <p:spPr bwMode="auto">
          <a:xfrm>
            <a:off x="685800" y="2636838"/>
            <a:ext cx="7672388" cy="400050"/>
          </a:xfrm>
          <a:prstGeom prst="rect">
            <a:avLst/>
          </a:prstGeom>
          <a:noFill/>
          <a:ln w="9525">
            <a:noFill/>
            <a:miter lim="800000"/>
            <a:headEnd/>
            <a:tailEnd/>
          </a:ln>
        </p:spPr>
        <p:txBody>
          <a:bodyPr>
            <a:spAutoFit/>
          </a:bodyPr>
          <a:lstStyle/>
          <a:p>
            <a:r>
              <a:rPr lang="en-GB" sz="2000">
                <a:solidFill>
                  <a:schemeClr val="accent2"/>
                </a:solidFill>
                <a:latin typeface="Arial" charset="0"/>
                <a:cs typeface="Arial" charset="0"/>
              </a:rPr>
              <a:t>Example for calculating the Rating of a previously unrated player</a:t>
            </a:r>
            <a:endParaRPr lang="de-DE" sz="2000">
              <a:solidFill>
                <a:schemeClr val="accent2"/>
              </a:solidFill>
              <a:latin typeface="Arial" charset="0"/>
              <a:cs typeface="Arial" charset="0"/>
            </a:endParaRPr>
          </a:p>
        </p:txBody>
      </p:sp>
      <p:sp>
        <p:nvSpPr>
          <p:cNvPr id="9" name="Rechteck 8"/>
          <p:cNvSpPr>
            <a:spLocks noChangeArrowheads="1"/>
          </p:cNvSpPr>
          <p:nvPr/>
        </p:nvSpPr>
        <p:spPr bwMode="auto">
          <a:xfrm>
            <a:off x="642938" y="4714875"/>
            <a:ext cx="7072312" cy="584200"/>
          </a:xfrm>
          <a:prstGeom prst="rect">
            <a:avLst/>
          </a:prstGeom>
          <a:noFill/>
          <a:ln w="9525">
            <a:noFill/>
            <a:miter lim="800000"/>
            <a:headEnd/>
            <a:tailEnd/>
          </a:ln>
        </p:spPr>
        <p:txBody>
          <a:bodyPr>
            <a:spAutoFit/>
          </a:bodyPr>
          <a:lstStyle/>
          <a:p>
            <a:r>
              <a:rPr lang="en-US" sz="1600">
                <a:latin typeface="Arial" charset="0"/>
                <a:cs typeface="Arial" charset="0"/>
              </a:rPr>
              <a:t>The players initial rating is calculated as if he had played 12 games with a score 6½ / 12</a:t>
            </a:r>
            <a:endParaRPr lang="de-AT" sz="1600">
              <a:latin typeface="Arial" charset="0"/>
              <a:cs typeface="Arial" charset="0"/>
            </a:endParaRPr>
          </a:p>
        </p:txBody>
      </p:sp>
      <p:sp>
        <p:nvSpPr>
          <p:cNvPr id="7" name="Rechteck 6"/>
          <p:cNvSpPr>
            <a:spLocks noChangeArrowheads="1"/>
          </p:cNvSpPr>
          <p:nvPr/>
        </p:nvSpPr>
        <p:spPr bwMode="auto">
          <a:xfrm>
            <a:off x="642938" y="5357813"/>
            <a:ext cx="7072312" cy="338137"/>
          </a:xfrm>
          <a:prstGeom prst="rect">
            <a:avLst/>
          </a:prstGeom>
          <a:noFill/>
          <a:ln w="9525">
            <a:noFill/>
            <a:miter lim="800000"/>
            <a:headEnd/>
            <a:tailEnd/>
          </a:ln>
        </p:spPr>
        <p:txBody>
          <a:bodyPr>
            <a:spAutoFit/>
          </a:bodyPr>
          <a:lstStyle/>
          <a:p>
            <a:r>
              <a:rPr lang="en-GB" sz="1600">
                <a:latin typeface="Arial" charset="0"/>
                <a:cs typeface="Arial" charset="0"/>
              </a:rPr>
              <a:t>R</a:t>
            </a:r>
            <a:r>
              <a:rPr lang="en-GB" sz="1600" baseline="-25000">
                <a:latin typeface="Arial" charset="0"/>
                <a:cs typeface="Arial" charset="0"/>
              </a:rPr>
              <a:t>a</a:t>
            </a:r>
            <a:r>
              <a:rPr lang="en-GB" sz="1600">
                <a:latin typeface="Arial" charset="0"/>
                <a:cs typeface="Arial" charset="0"/>
              </a:rPr>
              <a:t> of all opponents is  </a:t>
            </a:r>
            <a:r>
              <a:rPr lang="en-US" sz="1600">
                <a:latin typeface="Arial" charset="0"/>
                <a:cs typeface="Arial" charset="0"/>
              </a:rPr>
              <a:t>(3 x 2220 + 5 x 2150 + 4 x 2200) / 12 = 2184</a:t>
            </a:r>
            <a:endParaRPr lang="de-AT" sz="1600">
              <a:latin typeface="Arial" charset="0"/>
              <a:cs typeface="Arial" charset="0"/>
            </a:endParaRPr>
          </a:p>
        </p:txBody>
      </p:sp>
      <p:sp>
        <p:nvSpPr>
          <p:cNvPr id="8" name="Rechteck 7"/>
          <p:cNvSpPr>
            <a:spLocks noChangeArrowheads="1"/>
          </p:cNvSpPr>
          <p:nvPr/>
        </p:nvSpPr>
        <p:spPr bwMode="auto">
          <a:xfrm>
            <a:off x="642938" y="5857875"/>
            <a:ext cx="7072312" cy="584200"/>
          </a:xfrm>
          <a:prstGeom prst="rect">
            <a:avLst/>
          </a:prstGeom>
          <a:noFill/>
          <a:ln w="9525">
            <a:noFill/>
            <a:miter lim="800000"/>
            <a:headEnd/>
            <a:tailEnd/>
          </a:ln>
        </p:spPr>
        <p:txBody>
          <a:bodyPr>
            <a:spAutoFit/>
          </a:bodyPr>
          <a:lstStyle/>
          <a:p>
            <a:r>
              <a:rPr lang="en-GB" sz="1600">
                <a:latin typeface="Arial" charset="0"/>
                <a:cs typeface="Arial" charset="0"/>
              </a:rPr>
              <a:t>The result is 6½/12, it is half a point over 50 percent.</a:t>
            </a:r>
            <a:endParaRPr lang="de-AT" sz="1600">
              <a:latin typeface="Arial" charset="0"/>
              <a:cs typeface="Arial" charset="0"/>
            </a:endParaRPr>
          </a:p>
          <a:p>
            <a:r>
              <a:rPr lang="en-US" sz="1600">
                <a:latin typeface="Arial" charset="0"/>
                <a:cs typeface="Arial" charset="0"/>
              </a:rPr>
              <a:t>R</a:t>
            </a:r>
            <a:r>
              <a:rPr lang="en-US" sz="1600" baseline="-25000">
                <a:latin typeface="Arial" charset="0"/>
                <a:cs typeface="Arial" charset="0"/>
              </a:rPr>
              <a:t>n</a:t>
            </a:r>
            <a:r>
              <a:rPr lang="en-US" sz="1600">
                <a:latin typeface="Arial" charset="0"/>
                <a:cs typeface="Arial" charset="0"/>
              </a:rPr>
              <a:t> is  2184 + 15 = 2199</a:t>
            </a:r>
            <a:endParaRPr lang="de-AT" sz="1600">
              <a:latin typeface="Arial" charset="0"/>
              <a:cs typeface="Arial" charset="0"/>
            </a:endParaRPr>
          </a:p>
        </p:txBody>
      </p:sp>
      <p:sp>
        <p:nvSpPr>
          <p:cNvPr id="34824"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102"/>
                                        </p:tgtEl>
                                        <p:attrNameLst>
                                          <p:attrName>style.visibility</p:attrName>
                                        </p:attrNameLst>
                                      </p:cBhvr>
                                      <p:to>
                                        <p:strVal val="visible"/>
                                      </p:to>
                                    </p:set>
                                    <p:anim calcmode="lin" valueType="num">
                                      <p:cBhvr additive="base">
                                        <p:cTn id="7" dur="1000" fill="hold"/>
                                        <p:tgtEl>
                                          <p:spTgt spid="4102"/>
                                        </p:tgtEl>
                                        <p:attrNameLst>
                                          <p:attrName>ppt_x</p:attrName>
                                        </p:attrNameLst>
                                      </p:cBhvr>
                                      <p:tavLst>
                                        <p:tav tm="0">
                                          <p:val>
                                            <p:strVal val="0-#ppt_w/2"/>
                                          </p:val>
                                        </p:tav>
                                        <p:tav tm="100000">
                                          <p:val>
                                            <p:strVal val="#ppt_x"/>
                                          </p:val>
                                        </p:tav>
                                      </p:tavLst>
                                    </p:anim>
                                    <p:anim calcmode="lin" valueType="num">
                                      <p:cBhvr additive="base">
                                        <p:cTn id="8" dur="1000" fill="hold"/>
                                        <p:tgtEl>
                                          <p:spTgt spid="410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0-#ppt_w/2"/>
                                          </p:val>
                                        </p:tav>
                                        <p:tav tm="100000">
                                          <p:val>
                                            <p:strVal val="#ppt_x"/>
                                          </p:val>
                                        </p:tav>
                                      </p:tavLst>
                                    </p:anim>
                                    <p:anim calcmode="lin" valueType="num">
                                      <p:cBhvr additive="base">
                                        <p:cTn id="20"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1000" fill="hold"/>
                                        <p:tgtEl>
                                          <p:spTgt spid="8"/>
                                        </p:tgtEl>
                                        <p:attrNameLst>
                                          <p:attrName>ppt_x</p:attrName>
                                        </p:attrNameLst>
                                      </p:cBhvr>
                                      <p:tavLst>
                                        <p:tav tm="0">
                                          <p:val>
                                            <p:strVal val="0-#ppt_w/2"/>
                                          </p:val>
                                        </p:tav>
                                        <p:tav tm="100000">
                                          <p:val>
                                            <p:strVal val="#ppt_x"/>
                                          </p:val>
                                        </p:tav>
                                      </p:tavLst>
                                    </p:anim>
                                    <p:anim calcmode="lin" valueType="num">
                                      <p:cBhvr additive="base">
                                        <p:cTn id="26"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02" grpId="0" autoUpdateAnimBg="0"/>
      <p:bldP spid="9" grpId="0"/>
      <p:bldP spid="7" grpId="0"/>
      <p:bldP spid="8" grpId="0"/>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84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5843" name="Rectangle 6"/>
          <p:cNvSpPr>
            <a:spLocks noChangeArrowheads="1"/>
          </p:cNvSpPr>
          <p:nvPr/>
        </p:nvSpPr>
        <p:spPr bwMode="auto">
          <a:xfrm>
            <a:off x="685800" y="3716338"/>
            <a:ext cx="7239000" cy="336550"/>
          </a:xfrm>
          <a:prstGeom prst="rect">
            <a:avLst/>
          </a:prstGeom>
          <a:noFill/>
          <a:ln w="9525">
            <a:noFill/>
            <a:miter lim="800000"/>
            <a:headEnd/>
            <a:tailEnd/>
          </a:ln>
        </p:spPr>
        <p:txBody>
          <a:bodyPr>
            <a:spAutoFit/>
          </a:bodyPr>
          <a:lstStyle/>
          <a:p>
            <a:r>
              <a:rPr lang="de-DE" sz="1600">
                <a:latin typeface="Arial" charset="0"/>
                <a:cs typeface="Times New Roman" pitchFamily="18" charset="0"/>
              </a:rPr>
              <a:t>All rating changes in FIDE are calculated game by game.</a:t>
            </a:r>
            <a:endParaRPr lang="de-AT" sz="1600">
              <a:latin typeface="Arial" charset="0"/>
              <a:cs typeface="Times New Roman" pitchFamily="18" charset="0"/>
            </a:endParaRPr>
          </a:p>
        </p:txBody>
      </p:sp>
      <p:sp>
        <p:nvSpPr>
          <p:cNvPr id="35844" name="Rectangle 8"/>
          <p:cNvSpPr>
            <a:spLocks noChangeArrowheads="1"/>
          </p:cNvSpPr>
          <p:nvPr/>
        </p:nvSpPr>
        <p:spPr bwMode="auto">
          <a:xfrm>
            <a:off x="685800" y="2498725"/>
            <a:ext cx="5302250" cy="396875"/>
          </a:xfrm>
          <a:prstGeom prst="rect">
            <a:avLst/>
          </a:prstGeom>
          <a:noFill/>
          <a:ln w="9525">
            <a:noFill/>
            <a:miter lim="800000"/>
            <a:headEnd/>
            <a:tailEnd/>
          </a:ln>
        </p:spPr>
        <p:txBody>
          <a:bodyPr wrap="none">
            <a:spAutoFit/>
          </a:bodyPr>
          <a:lstStyle/>
          <a:p>
            <a:r>
              <a:rPr lang="de-DE" sz="2000">
                <a:solidFill>
                  <a:schemeClr val="accent2"/>
                </a:solidFill>
                <a:latin typeface="Arial" charset="0"/>
                <a:cs typeface="Arial" charset="0"/>
              </a:rPr>
              <a:t>Determining the rating change for a player (1)</a:t>
            </a:r>
          </a:p>
        </p:txBody>
      </p:sp>
      <p:sp>
        <p:nvSpPr>
          <p:cNvPr id="35845"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6867" name="Rectangle 4"/>
          <p:cNvSpPr>
            <a:spLocks noChangeArrowheads="1"/>
          </p:cNvSpPr>
          <p:nvPr/>
        </p:nvSpPr>
        <p:spPr bwMode="auto">
          <a:xfrm>
            <a:off x="685800" y="2498725"/>
            <a:ext cx="5302250" cy="396875"/>
          </a:xfrm>
          <a:prstGeom prst="rect">
            <a:avLst/>
          </a:prstGeom>
          <a:noFill/>
          <a:ln w="9525">
            <a:noFill/>
            <a:miter lim="800000"/>
            <a:headEnd/>
            <a:tailEnd/>
          </a:ln>
        </p:spPr>
        <p:txBody>
          <a:bodyPr wrap="none">
            <a:spAutoFit/>
          </a:bodyPr>
          <a:lstStyle/>
          <a:p>
            <a:r>
              <a:rPr lang="de-DE" sz="2000">
                <a:solidFill>
                  <a:schemeClr val="accent2"/>
                </a:solidFill>
                <a:latin typeface="Arial" charset="0"/>
                <a:cs typeface="Arial" charset="0"/>
              </a:rPr>
              <a:t>Determining the rating change for a player (2)</a:t>
            </a:r>
          </a:p>
        </p:txBody>
      </p:sp>
      <p:sp>
        <p:nvSpPr>
          <p:cNvPr id="36868" name="Text Box 6"/>
          <p:cNvSpPr txBox="1">
            <a:spLocks noChangeArrowheads="1"/>
          </p:cNvSpPr>
          <p:nvPr/>
        </p:nvSpPr>
        <p:spPr bwMode="auto">
          <a:xfrm>
            <a:off x="685800" y="3048000"/>
            <a:ext cx="7239000" cy="581025"/>
          </a:xfrm>
          <a:prstGeom prst="rect">
            <a:avLst/>
          </a:prstGeom>
          <a:noFill/>
          <a:ln w="9525">
            <a:noFill/>
            <a:miter lim="800000"/>
            <a:headEnd/>
            <a:tailEnd/>
          </a:ln>
        </p:spPr>
        <p:txBody>
          <a:bodyPr>
            <a:spAutoFit/>
          </a:bodyPr>
          <a:lstStyle/>
          <a:p>
            <a:pPr>
              <a:spcBef>
                <a:spcPct val="50000"/>
              </a:spcBef>
            </a:pPr>
            <a:r>
              <a:rPr lang="en-GB" sz="1600">
                <a:latin typeface="Arial" charset="0"/>
              </a:rPr>
              <a:t>For each game played against a rated player, determine the difference in rating between the player and his opponent, “D”.</a:t>
            </a:r>
            <a:endParaRPr lang="de-AT" sz="1600" baseline="-25000">
              <a:latin typeface="Arial" charset="0"/>
            </a:endParaRPr>
          </a:p>
        </p:txBody>
      </p:sp>
      <p:sp>
        <p:nvSpPr>
          <p:cNvPr id="37895" name="Rectangle 7"/>
          <p:cNvSpPr>
            <a:spLocks noChangeArrowheads="1"/>
          </p:cNvSpPr>
          <p:nvPr/>
        </p:nvSpPr>
        <p:spPr bwMode="auto">
          <a:xfrm>
            <a:off x="685800" y="3808413"/>
            <a:ext cx="7847013" cy="1692771"/>
          </a:xfrm>
          <a:prstGeom prst="rect">
            <a:avLst/>
          </a:prstGeom>
          <a:noFill/>
          <a:ln w="9525">
            <a:noFill/>
            <a:miter lim="800000"/>
            <a:headEnd/>
            <a:tailEnd/>
          </a:ln>
        </p:spPr>
        <p:txBody>
          <a:bodyPr>
            <a:spAutoFit/>
          </a:bodyPr>
          <a:lstStyle/>
          <a:p>
            <a:pPr algn="just">
              <a:spcBef>
                <a:spcPct val="50000"/>
              </a:spcBef>
            </a:pPr>
            <a:r>
              <a:rPr lang="en-GB" sz="1600" dirty="0">
                <a:latin typeface="Arial" charset="0"/>
                <a:cs typeface="Arial" charset="0"/>
              </a:rPr>
              <a:t>If the opponent is unrated in round robin tournaments, then his rating is determined at the end of the </a:t>
            </a:r>
            <a:r>
              <a:rPr lang="en-GB" sz="1600" dirty="0" smtClean="0">
                <a:latin typeface="Arial" charset="0"/>
                <a:cs typeface="Arial" charset="0"/>
              </a:rPr>
              <a:t>event, </a:t>
            </a:r>
            <a:r>
              <a:rPr lang="en-GB" sz="1600" dirty="0">
                <a:latin typeface="Arial" charset="0"/>
                <a:cs typeface="Arial" charset="0"/>
              </a:rPr>
              <a:t>provided the player meets the requirements of </a:t>
            </a:r>
            <a:r>
              <a:rPr lang="en-GB" sz="1600" dirty="0" smtClean="0">
                <a:latin typeface="Arial" charset="0"/>
                <a:cs typeface="Arial" charset="0"/>
              </a:rPr>
              <a:t>8.2.1:</a:t>
            </a:r>
          </a:p>
          <a:p>
            <a:pPr algn="just">
              <a:spcBef>
                <a:spcPct val="50000"/>
              </a:spcBef>
              <a:buFontTx/>
              <a:buChar char="-"/>
            </a:pPr>
            <a:r>
              <a:rPr lang="en-GB" sz="1600" dirty="0" smtClean="0">
                <a:latin typeface="Arial" charset="0"/>
                <a:cs typeface="Arial" charset="0"/>
              </a:rPr>
              <a:t> at least 1 point</a:t>
            </a:r>
          </a:p>
          <a:p>
            <a:pPr algn="just">
              <a:spcBef>
                <a:spcPct val="50000"/>
              </a:spcBef>
              <a:buFontTx/>
              <a:buChar char="-"/>
            </a:pPr>
            <a:r>
              <a:rPr lang="en-GB" sz="1600" dirty="0">
                <a:latin typeface="Arial" charset="0"/>
                <a:cs typeface="Arial" charset="0"/>
              </a:rPr>
              <a:t> </a:t>
            </a:r>
            <a:r>
              <a:rPr lang="en-GB" sz="1600" dirty="0" smtClean="0">
                <a:latin typeface="Arial" charset="0"/>
                <a:cs typeface="Arial" charset="0"/>
              </a:rPr>
              <a:t> at least 3 rated opponents</a:t>
            </a:r>
          </a:p>
          <a:p>
            <a:pPr algn="just">
              <a:spcBef>
                <a:spcPct val="50000"/>
              </a:spcBef>
              <a:buFontTx/>
              <a:buChar char="-"/>
            </a:pPr>
            <a:r>
              <a:rPr lang="en-GB" sz="1600" dirty="0" smtClean="0">
                <a:latin typeface="Arial" charset="0"/>
                <a:cs typeface="Arial" charset="0"/>
              </a:rPr>
              <a:t>  performance not lower than rating floor.</a:t>
            </a:r>
            <a:endParaRPr lang="en-GB" sz="1600" dirty="0">
              <a:latin typeface="Arial" charset="0"/>
              <a:cs typeface="Arial" charset="0"/>
            </a:endParaRPr>
          </a:p>
        </p:txBody>
      </p:sp>
      <p:sp>
        <p:nvSpPr>
          <p:cNvPr id="10" name="Textfeld 9"/>
          <p:cNvSpPr txBox="1">
            <a:spLocks noChangeArrowheads="1"/>
          </p:cNvSpPr>
          <p:nvPr/>
        </p:nvSpPr>
        <p:spPr bwMode="auto">
          <a:xfrm>
            <a:off x="642938" y="5725120"/>
            <a:ext cx="7643812" cy="338554"/>
          </a:xfrm>
          <a:prstGeom prst="rect">
            <a:avLst/>
          </a:prstGeom>
          <a:noFill/>
          <a:ln w="9525">
            <a:noFill/>
            <a:miter lim="800000"/>
            <a:headEnd/>
            <a:tailEnd/>
          </a:ln>
        </p:spPr>
        <p:txBody>
          <a:bodyPr>
            <a:spAutoFit/>
          </a:bodyPr>
          <a:lstStyle/>
          <a:p>
            <a:r>
              <a:rPr lang="en-GB" sz="1600" dirty="0">
                <a:latin typeface="Arial" charset="0"/>
                <a:cs typeface="Arial" charset="0"/>
              </a:rPr>
              <a:t>The </a:t>
            </a:r>
            <a:r>
              <a:rPr lang="en-GB" sz="1600" dirty="0" smtClean="0">
                <a:latin typeface="Arial" charset="0"/>
                <a:cs typeface="Arial" charset="0"/>
              </a:rPr>
              <a:t>rating </a:t>
            </a:r>
            <a:r>
              <a:rPr lang="en-GB" sz="1600" dirty="0">
                <a:latin typeface="Arial" charset="0"/>
                <a:cs typeface="Arial" charset="0"/>
              </a:rPr>
              <a:t>of unrated players obtained from earlier tournaments is ignored.</a:t>
            </a:r>
            <a:endParaRPr lang="de-AT" sz="1600" dirty="0">
              <a:latin typeface="Arial" charset="0"/>
              <a:cs typeface="Arial" charset="0"/>
            </a:endParaRPr>
          </a:p>
        </p:txBody>
      </p:sp>
      <p:sp>
        <p:nvSpPr>
          <p:cNvPr id="36871"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7895"/>
                                        </p:tgtEl>
                                        <p:attrNameLst>
                                          <p:attrName>style.visibility</p:attrName>
                                        </p:attrNameLst>
                                      </p:cBhvr>
                                      <p:to>
                                        <p:strVal val="visible"/>
                                      </p:to>
                                    </p:set>
                                    <p:anim calcmode="lin" valueType="num">
                                      <p:cBhvr additive="base">
                                        <p:cTn id="7" dur="1000" fill="hold"/>
                                        <p:tgtEl>
                                          <p:spTgt spid="37895"/>
                                        </p:tgtEl>
                                        <p:attrNameLst>
                                          <p:attrName>ppt_x</p:attrName>
                                        </p:attrNameLst>
                                      </p:cBhvr>
                                      <p:tavLst>
                                        <p:tav tm="0">
                                          <p:val>
                                            <p:strVal val="0-#ppt_w/2"/>
                                          </p:val>
                                        </p:tav>
                                        <p:tav tm="100000">
                                          <p:val>
                                            <p:strVal val="#ppt_x"/>
                                          </p:val>
                                        </p:tav>
                                      </p:tavLst>
                                    </p:anim>
                                    <p:anim calcmode="lin" valueType="num">
                                      <p:cBhvr additive="base">
                                        <p:cTn id="8" dur="1000" fill="hold"/>
                                        <p:tgtEl>
                                          <p:spTgt spid="378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0-#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5" grpId="0" autoUpdateAnimBg="0"/>
      <p:bldP spid="10" grpId="0"/>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7891" name="Rectangle 4"/>
          <p:cNvSpPr>
            <a:spLocks noChangeArrowheads="1"/>
          </p:cNvSpPr>
          <p:nvPr/>
        </p:nvSpPr>
        <p:spPr bwMode="auto">
          <a:xfrm>
            <a:off x="685800" y="2879725"/>
            <a:ext cx="2327275" cy="396875"/>
          </a:xfrm>
          <a:prstGeom prst="rect">
            <a:avLst/>
          </a:prstGeom>
          <a:noFill/>
          <a:ln w="9525">
            <a:noFill/>
            <a:miter lim="800000"/>
            <a:headEnd/>
            <a:tailEnd/>
          </a:ln>
        </p:spPr>
        <p:txBody>
          <a:bodyPr wrap="none">
            <a:spAutoFit/>
          </a:bodyPr>
          <a:lstStyle/>
          <a:p>
            <a:r>
              <a:rPr lang="de-DE" sz="2000">
                <a:solidFill>
                  <a:schemeClr val="accent2"/>
                </a:solidFill>
                <a:latin typeface="Arial" charset="0"/>
                <a:cs typeface="Arial" charset="0"/>
              </a:rPr>
              <a:t>Difference of rating</a:t>
            </a:r>
          </a:p>
        </p:txBody>
      </p:sp>
      <p:sp>
        <p:nvSpPr>
          <p:cNvPr id="37892" name="Text Box 8"/>
          <p:cNvSpPr txBox="1">
            <a:spLocks noChangeArrowheads="1"/>
          </p:cNvSpPr>
          <p:nvPr/>
        </p:nvSpPr>
        <p:spPr bwMode="auto">
          <a:xfrm>
            <a:off x="755650" y="3716338"/>
            <a:ext cx="5976938" cy="1314450"/>
          </a:xfrm>
          <a:prstGeom prst="rect">
            <a:avLst/>
          </a:prstGeom>
          <a:noFill/>
          <a:ln w="9525">
            <a:noFill/>
            <a:miter lim="800000"/>
            <a:headEnd/>
            <a:tailEnd/>
          </a:ln>
        </p:spPr>
        <p:txBody>
          <a:bodyPr>
            <a:spAutoFit/>
          </a:bodyPr>
          <a:lstStyle/>
          <a:p>
            <a:pPr>
              <a:spcBef>
                <a:spcPct val="50000"/>
              </a:spcBef>
            </a:pPr>
            <a:r>
              <a:rPr lang="en-GB" sz="1600">
                <a:solidFill>
                  <a:srgbClr val="000000"/>
                </a:solidFill>
                <a:latin typeface="Arial" charset="0"/>
                <a:cs typeface="Times New Roman" pitchFamily="18" charset="0"/>
              </a:rPr>
              <a:t>A difference in rating of more than 400 points will be counted for rating purposes as though it were a difference </a:t>
            </a:r>
          </a:p>
          <a:p>
            <a:pPr algn="ctr">
              <a:spcBef>
                <a:spcPct val="50000"/>
              </a:spcBef>
            </a:pPr>
            <a:r>
              <a:rPr lang="en-GB" sz="1600">
                <a:solidFill>
                  <a:srgbClr val="000000"/>
                </a:solidFill>
                <a:latin typeface="Arial" charset="0"/>
                <a:cs typeface="Times New Roman" pitchFamily="18" charset="0"/>
              </a:rPr>
              <a:t>of </a:t>
            </a:r>
            <a:r>
              <a:rPr lang="en-GB" sz="1600" b="1">
                <a:solidFill>
                  <a:srgbClr val="000000"/>
                </a:solidFill>
                <a:latin typeface="Arial" charset="0"/>
                <a:cs typeface="Times New Roman" pitchFamily="18" charset="0"/>
              </a:rPr>
              <a:t>400 points</a:t>
            </a:r>
            <a:r>
              <a:rPr lang="de-AT" sz="1600">
                <a:solidFill>
                  <a:srgbClr val="000000"/>
                </a:solidFill>
                <a:latin typeface="Arial" charset="0"/>
                <a:cs typeface="Times New Roman" pitchFamily="18" charset="0"/>
              </a:rPr>
              <a:t> </a:t>
            </a:r>
          </a:p>
          <a:p>
            <a:pPr>
              <a:spcBef>
                <a:spcPct val="50000"/>
              </a:spcBef>
            </a:pPr>
            <a:endParaRPr lang="de-AT" sz="1600">
              <a:solidFill>
                <a:srgbClr val="000000"/>
              </a:solidFill>
              <a:latin typeface="Arial" charset="0"/>
              <a:cs typeface="Times New Roman" pitchFamily="18" charset="0"/>
            </a:endParaRPr>
          </a:p>
        </p:txBody>
      </p:sp>
      <p:sp>
        <p:nvSpPr>
          <p:cNvPr id="37893"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8915" name="Rectangle 4"/>
          <p:cNvSpPr>
            <a:spLocks noChangeArrowheads="1"/>
          </p:cNvSpPr>
          <p:nvPr/>
        </p:nvSpPr>
        <p:spPr bwMode="auto">
          <a:xfrm>
            <a:off x="685800" y="2498725"/>
            <a:ext cx="5302250" cy="396875"/>
          </a:xfrm>
          <a:prstGeom prst="rect">
            <a:avLst/>
          </a:prstGeom>
          <a:noFill/>
          <a:ln w="9525">
            <a:noFill/>
            <a:miter lim="800000"/>
            <a:headEnd/>
            <a:tailEnd/>
          </a:ln>
        </p:spPr>
        <p:txBody>
          <a:bodyPr wrap="none">
            <a:spAutoFit/>
          </a:bodyPr>
          <a:lstStyle/>
          <a:p>
            <a:r>
              <a:rPr lang="de-DE" sz="2000">
                <a:solidFill>
                  <a:schemeClr val="accent2"/>
                </a:solidFill>
                <a:latin typeface="Arial" charset="0"/>
                <a:cs typeface="Arial" charset="0"/>
              </a:rPr>
              <a:t>Determining the rating change for a player (3)</a:t>
            </a:r>
          </a:p>
        </p:txBody>
      </p:sp>
      <p:sp>
        <p:nvSpPr>
          <p:cNvPr id="38916" name="Rectangle 7"/>
          <p:cNvSpPr>
            <a:spLocks noChangeArrowheads="1"/>
          </p:cNvSpPr>
          <p:nvPr/>
        </p:nvSpPr>
        <p:spPr bwMode="auto">
          <a:xfrm>
            <a:off x="685800" y="3286125"/>
            <a:ext cx="7847013" cy="336550"/>
          </a:xfrm>
          <a:prstGeom prst="rect">
            <a:avLst/>
          </a:prstGeom>
          <a:noFill/>
          <a:ln w="9525">
            <a:noFill/>
            <a:miter lim="800000"/>
            <a:headEnd/>
            <a:tailEnd/>
          </a:ln>
        </p:spPr>
        <p:txBody>
          <a:bodyPr>
            <a:spAutoFit/>
          </a:bodyPr>
          <a:lstStyle/>
          <a:p>
            <a:pPr algn="just">
              <a:spcBef>
                <a:spcPct val="50000"/>
              </a:spcBef>
            </a:pPr>
            <a:r>
              <a:rPr lang="en-GB" sz="1600">
                <a:latin typeface="Arial" charset="0"/>
              </a:rPr>
              <a:t>Use table B.02.8.1.b  to determine the player’s score probability P</a:t>
            </a:r>
            <a:r>
              <a:rPr lang="en-GB" sz="1600" baseline="-25000">
                <a:latin typeface="Arial" charset="0"/>
              </a:rPr>
              <a:t>D</a:t>
            </a:r>
            <a:r>
              <a:rPr lang="en-GB" sz="1600">
                <a:latin typeface="Arial" charset="0"/>
              </a:rPr>
              <a:t>.</a:t>
            </a:r>
            <a:endParaRPr lang="de-DE" sz="1600">
              <a:latin typeface="Arial" charset="0"/>
            </a:endParaRPr>
          </a:p>
        </p:txBody>
      </p:sp>
      <p:sp>
        <p:nvSpPr>
          <p:cNvPr id="93186" name="Rectangle 2"/>
          <p:cNvSpPr>
            <a:spLocks noChangeArrowheads="1"/>
          </p:cNvSpPr>
          <p:nvPr/>
        </p:nvSpPr>
        <p:spPr bwMode="auto">
          <a:xfrm>
            <a:off x="684213" y="3929063"/>
            <a:ext cx="7847012" cy="708025"/>
          </a:xfrm>
          <a:prstGeom prst="rect">
            <a:avLst/>
          </a:prstGeom>
          <a:noFill/>
          <a:ln w="9525">
            <a:noFill/>
            <a:miter lim="800000"/>
            <a:headEnd/>
            <a:tailEnd/>
          </a:ln>
        </p:spPr>
        <p:txBody>
          <a:bodyPr>
            <a:spAutoFit/>
          </a:bodyPr>
          <a:lstStyle/>
          <a:p>
            <a:pPr algn="just">
              <a:spcBef>
                <a:spcPct val="50000"/>
              </a:spcBef>
            </a:pPr>
            <a:r>
              <a:rPr lang="en-GB" sz="1600">
                <a:latin typeface="Arial" charset="0"/>
                <a:sym typeface="Symbol" pitchFamily="18" charset="2"/>
              </a:rPr>
              <a:t></a:t>
            </a:r>
            <a:r>
              <a:rPr lang="en-GB" sz="1600">
                <a:latin typeface="Arial" charset="0"/>
              </a:rPr>
              <a:t>R = score - P</a:t>
            </a:r>
            <a:r>
              <a:rPr lang="en-GB" sz="1600" baseline="-25000">
                <a:latin typeface="Arial" charset="0"/>
              </a:rPr>
              <a:t>D</a:t>
            </a:r>
            <a:r>
              <a:rPr lang="en-GB" sz="1600">
                <a:latin typeface="Arial" charset="0"/>
              </a:rPr>
              <a:t>. </a:t>
            </a:r>
          </a:p>
          <a:p>
            <a:pPr algn="just">
              <a:spcBef>
                <a:spcPct val="50000"/>
              </a:spcBef>
            </a:pPr>
            <a:r>
              <a:rPr lang="en-GB" sz="1600">
                <a:latin typeface="Arial" charset="0"/>
              </a:rPr>
              <a:t>For each game the score is 1, 0.5 or 0.</a:t>
            </a:r>
            <a:endParaRPr lang="de-DE" sz="1600">
              <a:latin typeface="Arial" charset="0"/>
            </a:endParaRPr>
          </a:p>
        </p:txBody>
      </p:sp>
      <p:sp>
        <p:nvSpPr>
          <p:cNvPr id="93187" name="Rectangle 3"/>
          <p:cNvSpPr>
            <a:spLocks noChangeArrowheads="1"/>
          </p:cNvSpPr>
          <p:nvPr/>
        </p:nvSpPr>
        <p:spPr bwMode="auto">
          <a:xfrm>
            <a:off x="684213" y="5000625"/>
            <a:ext cx="7847012" cy="336550"/>
          </a:xfrm>
          <a:prstGeom prst="rect">
            <a:avLst/>
          </a:prstGeom>
          <a:noFill/>
          <a:ln w="9525">
            <a:noFill/>
            <a:miter lim="800000"/>
            <a:headEnd/>
            <a:tailEnd/>
          </a:ln>
        </p:spPr>
        <p:txBody>
          <a:bodyPr>
            <a:spAutoFit/>
          </a:bodyPr>
          <a:lstStyle/>
          <a:p>
            <a:pPr algn="just">
              <a:spcBef>
                <a:spcPct val="50000"/>
              </a:spcBef>
            </a:pPr>
            <a:r>
              <a:rPr lang="en-GB" sz="1600">
                <a:latin typeface="Arial" charset="0"/>
                <a:sym typeface="Symbol" pitchFamily="18" charset="2"/>
              </a:rPr>
              <a:t></a:t>
            </a:r>
            <a:r>
              <a:rPr lang="en-GB" sz="1600">
                <a:latin typeface="Arial" charset="0"/>
              </a:rPr>
              <a:t>R x K = the Rating change for a given tournament, or rating period.</a:t>
            </a:r>
            <a:endParaRPr lang="de-DE" sz="1600">
              <a:latin typeface="Arial" charset="0"/>
            </a:endParaRPr>
          </a:p>
        </p:txBody>
      </p:sp>
      <p:sp>
        <p:nvSpPr>
          <p:cNvPr id="93189" name="Rectangle 5"/>
          <p:cNvSpPr>
            <a:spLocks noChangeArrowheads="1"/>
          </p:cNvSpPr>
          <p:nvPr/>
        </p:nvSpPr>
        <p:spPr bwMode="auto">
          <a:xfrm>
            <a:off x="685800" y="5715000"/>
            <a:ext cx="7239000" cy="584200"/>
          </a:xfrm>
          <a:prstGeom prst="rect">
            <a:avLst/>
          </a:prstGeom>
          <a:noFill/>
          <a:ln w="9525">
            <a:noFill/>
            <a:miter lim="800000"/>
            <a:headEnd/>
            <a:tailEnd/>
          </a:ln>
        </p:spPr>
        <p:txBody>
          <a:bodyPr>
            <a:spAutoFit/>
          </a:bodyPr>
          <a:lstStyle/>
          <a:p>
            <a:r>
              <a:rPr lang="de-DE" sz="1600">
                <a:latin typeface="Arial" charset="0"/>
                <a:cs typeface="Times New Roman" pitchFamily="18" charset="0"/>
              </a:rPr>
              <a:t>The new rating </a:t>
            </a:r>
            <a:r>
              <a:rPr lang="en-GB" sz="1600">
                <a:latin typeface="Arial" charset="0"/>
                <a:cs typeface="Times New Roman" pitchFamily="18" charset="0"/>
              </a:rPr>
              <a:t>is rounded off to the nearest 1 or 0</a:t>
            </a:r>
            <a:r>
              <a:rPr lang="de-AT" sz="1600">
                <a:latin typeface="Arial" charset="0"/>
                <a:cs typeface="Times New Roman" pitchFamily="18" charset="0"/>
              </a:rPr>
              <a:t>.</a:t>
            </a:r>
          </a:p>
          <a:p>
            <a:r>
              <a:rPr lang="de-AT" sz="1600">
                <a:latin typeface="Arial" charset="0"/>
                <a:cs typeface="Times New Roman" pitchFamily="18" charset="0"/>
              </a:rPr>
              <a:t>0,5 is rounded up. </a:t>
            </a:r>
          </a:p>
        </p:txBody>
      </p:sp>
      <p:sp>
        <p:nvSpPr>
          <p:cNvPr id="10" name="AutoShape 10">
            <a:hlinkClick r:id="rId4" action="ppaction://hlinksldjump" highlightClick="1"/>
          </p:cNvPr>
          <p:cNvSpPr>
            <a:spLocks noChangeArrowheads="1"/>
          </p:cNvSpPr>
          <p:nvPr/>
        </p:nvSpPr>
        <p:spPr bwMode="auto">
          <a:xfrm>
            <a:off x="7853363" y="4926013"/>
            <a:ext cx="504825" cy="503237"/>
          </a:xfrm>
          <a:prstGeom prst="actionButtonForwardNext">
            <a:avLst/>
          </a:prstGeom>
          <a:solidFill>
            <a:schemeClr val="accent1"/>
          </a:solidFill>
          <a:ln w="9525">
            <a:noFill/>
            <a:miter lim="800000"/>
            <a:headEnd/>
            <a:tailEnd/>
          </a:ln>
        </p:spPr>
        <p:txBody>
          <a:bodyPr wrap="none" anchor="ctr"/>
          <a:lstStyle/>
          <a:p>
            <a:endParaRPr lang="de-DE"/>
          </a:p>
        </p:txBody>
      </p:sp>
      <p:sp>
        <p:nvSpPr>
          <p:cNvPr id="38921"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additive="base">
                                        <p:cTn id="7" dur="1000" fill="hold"/>
                                        <p:tgtEl>
                                          <p:spTgt spid="93186"/>
                                        </p:tgtEl>
                                        <p:attrNameLst>
                                          <p:attrName>ppt_x</p:attrName>
                                        </p:attrNameLst>
                                      </p:cBhvr>
                                      <p:tavLst>
                                        <p:tav tm="0">
                                          <p:val>
                                            <p:strVal val="0-#ppt_w/2"/>
                                          </p:val>
                                        </p:tav>
                                        <p:tav tm="100000">
                                          <p:val>
                                            <p:strVal val="#ppt_x"/>
                                          </p:val>
                                        </p:tav>
                                      </p:tavLst>
                                    </p:anim>
                                    <p:anim calcmode="lin" valueType="num">
                                      <p:cBhvr additive="base">
                                        <p:cTn id="8" dur="1000" fill="hold"/>
                                        <p:tgtEl>
                                          <p:spTgt spid="9318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87"/>
                                        </p:tgtEl>
                                        <p:attrNameLst>
                                          <p:attrName>style.visibility</p:attrName>
                                        </p:attrNameLst>
                                      </p:cBhvr>
                                      <p:to>
                                        <p:strVal val="visible"/>
                                      </p:to>
                                    </p:set>
                                    <p:anim calcmode="lin" valueType="num">
                                      <p:cBhvr additive="base">
                                        <p:cTn id="13" dur="1000" fill="hold"/>
                                        <p:tgtEl>
                                          <p:spTgt spid="93187"/>
                                        </p:tgtEl>
                                        <p:attrNameLst>
                                          <p:attrName>ppt_x</p:attrName>
                                        </p:attrNameLst>
                                      </p:cBhvr>
                                      <p:tavLst>
                                        <p:tav tm="0">
                                          <p:val>
                                            <p:strVal val="0-#ppt_w/2"/>
                                          </p:val>
                                        </p:tav>
                                        <p:tav tm="100000">
                                          <p:val>
                                            <p:strVal val="#ppt_x"/>
                                          </p:val>
                                        </p:tav>
                                      </p:tavLst>
                                    </p:anim>
                                    <p:anim calcmode="lin" valueType="num">
                                      <p:cBhvr additive="base">
                                        <p:cTn id="14" dur="1000" fill="hold"/>
                                        <p:tgtEl>
                                          <p:spTgt spid="93187"/>
                                        </p:tgtEl>
                                        <p:attrNameLst>
                                          <p:attrName>ppt_y</p:attrName>
                                        </p:attrNameLst>
                                      </p:cBhvr>
                                      <p:tavLst>
                                        <p:tav tm="0">
                                          <p:val>
                                            <p:strVal val="#ppt_y"/>
                                          </p:val>
                                        </p:tav>
                                        <p:tav tm="100000">
                                          <p:val>
                                            <p:strVal val="#ppt_y"/>
                                          </p:val>
                                        </p:tav>
                                      </p:tavLst>
                                    </p:anim>
                                  </p:childTnLst>
                                </p:cTn>
                              </p:par>
                              <p:par>
                                <p:cTn id="15" presetID="3" presetClass="entr" presetSubtype="1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linds(horizontal)">
                                      <p:cBhvr>
                                        <p:cTn id="17" dur="1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8" fill="hold" grpId="0" nodeType="clickEffect">
                                  <p:stCondLst>
                                    <p:cond delay="0"/>
                                  </p:stCondLst>
                                  <p:childTnLst>
                                    <p:set>
                                      <p:cBhvr>
                                        <p:cTn id="21" dur="1" fill="hold">
                                          <p:stCondLst>
                                            <p:cond delay="0"/>
                                          </p:stCondLst>
                                        </p:cTn>
                                        <p:tgtEl>
                                          <p:spTgt spid="93189"/>
                                        </p:tgtEl>
                                        <p:attrNameLst>
                                          <p:attrName>style.visibility</p:attrName>
                                        </p:attrNameLst>
                                      </p:cBhvr>
                                      <p:to>
                                        <p:strVal val="visible"/>
                                      </p:to>
                                    </p:set>
                                    <p:anim calcmode="lin" valueType="num">
                                      <p:cBhvr additive="base">
                                        <p:cTn id="22" dur="1000" fill="hold"/>
                                        <p:tgtEl>
                                          <p:spTgt spid="93189"/>
                                        </p:tgtEl>
                                        <p:attrNameLst>
                                          <p:attrName>ppt_x</p:attrName>
                                        </p:attrNameLst>
                                      </p:cBhvr>
                                      <p:tavLst>
                                        <p:tav tm="0">
                                          <p:val>
                                            <p:strVal val="0-#ppt_w/2"/>
                                          </p:val>
                                        </p:tav>
                                        <p:tav tm="100000">
                                          <p:val>
                                            <p:strVal val="#ppt_x"/>
                                          </p:val>
                                        </p:tav>
                                      </p:tavLst>
                                    </p:anim>
                                    <p:anim calcmode="lin" valueType="num">
                                      <p:cBhvr additive="base">
                                        <p:cTn id="23" dur="1000" fill="hold"/>
                                        <p:tgtEl>
                                          <p:spTgt spid="9318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utoUpdateAnimBg="0"/>
      <p:bldP spid="93187" grpId="0" autoUpdateAnimBg="0"/>
      <p:bldP spid="93189" grpId="0" autoUpdateAnimBg="0"/>
      <p:bldP spid="10" grpId="0" animBg="1"/>
    </p:bldLst>
  </p:timing>
</p:sld>
</file>

<file path=ppt/slides/slide1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993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9939" name="Rectangle 4"/>
          <p:cNvSpPr>
            <a:spLocks noChangeArrowheads="1"/>
          </p:cNvSpPr>
          <p:nvPr/>
        </p:nvSpPr>
        <p:spPr bwMode="auto">
          <a:xfrm>
            <a:off x="685800" y="2879725"/>
            <a:ext cx="5475288" cy="400050"/>
          </a:xfrm>
          <a:prstGeom prst="rect">
            <a:avLst/>
          </a:prstGeom>
          <a:noFill/>
          <a:ln w="9525">
            <a:noFill/>
            <a:miter lim="800000"/>
            <a:headEnd/>
            <a:tailEnd/>
          </a:ln>
        </p:spPr>
        <p:txBody>
          <a:bodyPr wrap="none">
            <a:spAutoFit/>
          </a:bodyPr>
          <a:lstStyle/>
          <a:p>
            <a:r>
              <a:rPr lang="de-DE" sz="2000">
                <a:solidFill>
                  <a:schemeClr val="accent2"/>
                </a:solidFill>
                <a:latin typeface="Arial" charset="0"/>
                <a:cs typeface="Arial" charset="0"/>
              </a:rPr>
              <a:t>The development coefficient  „K“  - B.02.8.5.6</a:t>
            </a:r>
          </a:p>
        </p:txBody>
      </p:sp>
      <p:sp>
        <p:nvSpPr>
          <p:cNvPr id="30726" name="Rectangle 6"/>
          <p:cNvSpPr>
            <a:spLocks noChangeArrowheads="1"/>
          </p:cNvSpPr>
          <p:nvPr/>
        </p:nvSpPr>
        <p:spPr bwMode="auto">
          <a:xfrm>
            <a:off x="685800" y="3500438"/>
            <a:ext cx="7743825" cy="584200"/>
          </a:xfrm>
          <a:prstGeom prst="rect">
            <a:avLst/>
          </a:prstGeom>
          <a:noFill/>
          <a:ln w="9525">
            <a:noFill/>
            <a:miter lim="800000"/>
            <a:headEnd/>
            <a:tailEnd/>
          </a:ln>
        </p:spPr>
        <p:txBody>
          <a:bodyPr>
            <a:spAutoFit/>
          </a:bodyPr>
          <a:lstStyle/>
          <a:p>
            <a:pPr marL="450850" indent="-450850"/>
            <a:r>
              <a:rPr lang="de-DE" sz="1600">
                <a:solidFill>
                  <a:srgbClr val="000000"/>
                </a:solidFill>
                <a:latin typeface="Arial" charset="0"/>
                <a:cs typeface="Times New Roman" pitchFamily="18" charset="0"/>
              </a:rPr>
              <a:t>K = </a:t>
            </a:r>
            <a:r>
              <a:rPr lang="de-AT" sz="1600">
                <a:solidFill>
                  <a:srgbClr val="000000"/>
                </a:solidFill>
                <a:latin typeface="Arial" charset="0"/>
                <a:cs typeface="Times New Roman" pitchFamily="18" charset="0"/>
              </a:rPr>
              <a:t> </a:t>
            </a:r>
            <a:r>
              <a:rPr lang="en-GB" sz="1600">
                <a:solidFill>
                  <a:srgbClr val="000000"/>
                </a:solidFill>
                <a:latin typeface="Arial" charset="0"/>
                <a:cs typeface="Times New Roman" pitchFamily="18" charset="0"/>
              </a:rPr>
              <a:t>30 for a player new to the rating list until he has completed events with at least 30 games</a:t>
            </a:r>
            <a:endParaRPr lang="de-DE" sz="1600">
              <a:solidFill>
                <a:srgbClr val="000000"/>
              </a:solidFill>
              <a:latin typeface="Arial" charset="0"/>
              <a:cs typeface="Times New Roman" pitchFamily="18" charset="0"/>
            </a:endParaRPr>
          </a:p>
        </p:txBody>
      </p:sp>
      <p:sp>
        <p:nvSpPr>
          <p:cNvPr id="30727" name="Rectangle 7"/>
          <p:cNvSpPr>
            <a:spLocks noChangeArrowheads="1"/>
          </p:cNvSpPr>
          <p:nvPr/>
        </p:nvSpPr>
        <p:spPr bwMode="auto">
          <a:xfrm>
            <a:off x="685800" y="4800600"/>
            <a:ext cx="7848600" cy="584200"/>
          </a:xfrm>
          <a:prstGeom prst="rect">
            <a:avLst/>
          </a:prstGeom>
          <a:noFill/>
          <a:ln w="9525">
            <a:noFill/>
            <a:miter lim="800000"/>
            <a:headEnd/>
            <a:tailEnd/>
          </a:ln>
        </p:spPr>
        <p:txBody>
          <a:bodyPr>
            <a:spAutoFit/>
          </a:bodyPr>
          <a:lstStyle/>
          <a:p>
            <a:pPr marL="668338" indent="-668338"/>
            <a:r>
              <a:rPr lang="de-DE" sz="1600">
                <a:solidFill>
                  <a:srgbClr val="000000"/>
                </a:solidFill>
                <a:latin typeface="Arial" charset="0"/>
                <a:cs typeface="Times New Roman" pitchFamily="18" charset="0"/>
              </a:rPr>
              <a:t>K = 10 </a:t>
            </a:r>
            <a:r>
              <a:rPr lang="en-GB" sz="1600">
                <a:solidFill>
                  <a:srgbClr val="000000"/>
                </a:solidFill>
                <a:latin typeface="Arial" charset="0"/>
                <a:cs typeface="Times New Roman" pitchFamily="18" charset="0"/>
              </a:rPr>
              <a:t>once a player's published rating has reached 2400</a:t>
            </a:r>
          </a:p>
          <a:p>
            <a:pPr marL="668338" indent="-668338"/>
            <a:r>
              <a:rPr lang="en-GB" sz="1600">
                <a:solidFill>
                  <a:srgbClr val="000000"/>
                </a:solidFill>
                <a:latin typeface="Arial" charset="0"/>
                <a:cs typeface="Times New Roman" pitchFamily="18" charset="0"/>
              </a:rPr>
              <a:t>	and it remains at that level subsequently, even if the rating drops below 2400.</a:t>
            </a:r>
            <a:endParaRPr lang="de-AT" sz="1600">
              <a:solidFill>
                <a:srgbClr val="000000"/>
              </a:solidFill>
              <a:latin typeface="Arial" charset="0"/>
              <a:cs typeface="Times New Roman" pitchFamily="18" charset="0"/>
            </a:endParaRPr>
          </a:p>
        </p:txBody>
      </p:sp>
      <p:sp>
        <p:nvSpPr>
          <p:cNvPr id="8" name="AutoShape 424">
            <a:hlinkClick r:id="" action="ppaction://hlinkshowjump?jump=lastslideviewed" highlightClick="1"/>
          </p:cNvPr>
          <p:cNvSpPr>
            <a:spLocks noChangeArrowheads="1"/>
          </p:cNvSpPr>
          <p:nvPr/>
        </p:nvSpPr>
        <p:spPr bwMode="auto">
          <a:xfrm>
            <a:off x="8172450" y="5734050"/>
            <a:ext cx="576263" cy="503238"/>
          </a:xfrm>
          <a:prstGeom prst="actionButtonBackPrevious">
            <a:avLst/>
          </a:prstGeom>
          <a:solidFill>
            <a:schemeClr val="accent1"/>
          </a:solidFill>
          <a:ln w="9525">
            <a:noFill/>
            <a:miter lim="800000"/>
            <a:headEnd/>
            <a:tailEnd/>
          </a:ln>
        </p:spPr>
        <p:txBody>
          <a:bodyPr wrap="none" anchor="ctr"/>
          <a:lstStyle/>
          <a:p>
            <a:endParaRPr lang="de-DE"/>
          </a:p>
        </p:txBody>
      </p:sp>
      <p:sp>
        <p:nvSpPr>
          <p:cNvPr id="39943"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sp>
        <p:nvSpPr>
          <p:cNvPr id="9" name="Rectangle 6"/>
          <p:cNvSpPr>
            <a:spLocks noChangeArrowheads="1"/>
          </p:cNvSpPr>
          <p:nvPr/>
        </p:nvSpPr>
        <p:spPr bwMode="auto">
          <a:xfrm>
            <a:off x="673100" y="4186238"/>
            <a:ext cx="5184775" cy="457200"/>
          </a:xfrm>
          <a:prstGeom prst="rect">
            <a:avLst/>
          </a:prstGeom>
          <a:noFill/>
          <a:ln w="9525">
            <a:noFill/>
            <a:miter lim="800000"/>
            <a:headEnd/>
            <a:tailEnd/>
          </a:ln>
        </p:spPr>
        <p:txBody>
          <a:bodyPr wrap="none">
            <a:spAutoFit/>
          </a:bodyPr>
          <a:lstStyle/>
          <a:p>
            <a:r>
              <a:rPr lang="de-DE" sz="1600">
                <a:solidFill>
                  <a:srgbClr val="000000"/>
                </a:solidFill>
                <a:latin typeface="Arial" charset="0"/>
                <a:cs typeface="Times New Roman" pitchFamily="18" charset="0"/>
              </a:rPr>
              <a:t>K = 15 </a:t>
            </a:r>
            <a:r>
              <a:rPr lang="en-GB" sz="1600">
                <a:solidFill>
                  <a:srgbClr val="000000"/>
                </a:solidFill>
                <a:latin typeface="Arial" charset="0"/>
                <a:cs typeface="Times New Roman" pitchFamily="18" charset="0"/>
              </a:rPr>
              <a:t>as long as a player's rating remains under 2400</a:t>
            </a:r>
            <a:r>
              <a:rPr lang="de-AT"/>
              <a:t> </a:t>
            </a:r>
            <a:endParaRPr lang="de-DE"/>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32" fill="hold" grpId="0" nodeType="clickEffect">
                                  <p:stCondLst>
                                    <p:cond delay="0"/>
                                  </p:stCondLst>
                                  <p:childTnLst>
                                    <p:set>
                                      <p:cBhvr>
                                        <p:cTn id="6" dur="1" fill="hold">
                                          <p:stCondLst>
                                            <p:cond delay="0"/>
                                          </p:stCondLst>
                                        </p:cTn>
                                        <p:tgtEl>
                                          <p:spTgt spid="30726"/>
                                        </p:tgtEl>
                                        <p:attrNameLst>
                                          <p:attrName>style.visibility</p:attrName>
                                        </p:attrNameLst>
                                      </p:cBhvr>
                                      <p:to>
                                        <p:strVal val="visible"/>
                                      </p:to>
                                    </p:set>
                                    <p:animEffect transition="in" filter="box(out)">
                                      <p:cBhvr>
                                        <p:cTn id="7" dur="1000"/>
                                        <p:tgtEl>
                                          <p:spTgt spid="3072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30727"/>
                                        </p:tgtEl>
                                        <p:attrNameLst>
                                          <p:attrName>style.visibility</p:attrName>
                                        </p:attrNameLst>
                                      </p:cBhvr>
                                      <p:to>
                                        <p:strVal val="visible"/>
                                      </p:to>
                                    </p:set>
                                    <p:animEffect transition="in" filter="box(out)">
                                      <p:cBhvr>
                                        <p:cTn id="12" dur="1000"/>
                                        <p:tgtEl>
                                          <p:spTgt spid="30727"/>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linds(horizontal)">
                                      <p:cBhvr>
                                        <p:cTn id="15" dur="10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4" presetClass="entr" presetSubtype="32"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ox(out)">
                                      <p:cBhvr>
                                        <p:cTn id="20"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6" grpId="0" autoUpdateAnimBg="0"/>
      <p:bldP spid="30727" grpId="0" autoUpdateAnimBg="0"/>
      <p:bldP spid="8" grpId="0" animBg="1"/>
      <p:bldP spid="9" grpId="0"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4"/>
          <p:cNvSpPr>
            <a:spLocks noChangeArrowheads="1"/>
          </p:cNvSpPr>
          <p:nvPr/>
        </p:nvSpPr>
        <p:spPr bwMode="auto">
          <a:xfrm>
            <a:off x="762000" y="2514600"/>
            <a:ext cx="2649538"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Reporting procedures</a:t>
            </a:r>
          </a:p>
        </p:txBody>
      </p:sp>
      <p:sp>
        <p:nvSpPr>
          <p:cNvPr id="40963" name="Rectangle 5"/>
          <p:cNvSpPr>
            <a:spLocks noChangeArrowheads="1"/>
          </p:cNvSpPr>
          <p:nvPr/>
        </p:nvSpPr>
        <p:spPr bwMode="auto">
          <a:xfrm>
            <a:off x="762000" y="3163888"/>
            <a:ext cx="7239000" cy="584200"/>
          </a:xfrm>
          <a:prstGeom prst="rect">
            <a:avLst/>
          </a:prstGeom>
          <a:noFill/>
          <a:ln w="9525">
            <a:noFill/>
            <a:miter lim="800000"/>
            <a:headEnd/>
            <a:tailEnd/>
          </a:ln>
        </p:spPr>
        <p:txBody>
          <a:bodyPr>
            <a:spAutoFit/>
          </a:bodyPr>
          <a:lstStyle/>
          <a:p>
            <a:pPr>
              <a:buFont typeface="Wingdings" pitchFamily="2" charset="2"/>
              <a:buNone/>
            </a:pPr>
            <a:r>
              <a:rPr lang="en-US" sz="1600">
                <a:latin typeface="Arial" charset="0"/>
                <a:cs typeface="Times New Roman" pitchFamily="18" charset="0"/>
              </a:rPr>
              <a:t>The results must be submitted using the FIDE rating server and TRF files within one month after end of the tournament.</a:t>
            </a:r>
            <a:endParaRPr lang="de-AT" sz="1600">
              <a:latin typeface="Arial" charset="0"/>
              <a:cs typeface="Times New Roman" pitchFamily="18" charset="0"/>
            </a:endParaRPr>
          </a:p>
        </p:txBody>
      </p:sp>
      <p:sp>
        <p:nvSpPr>
          <p:cNvPr id="14342" name="Rectangle 6"/>
          <p:cNvSpPr>
            <a:spLocks noChangeArrowheads="1"/>
          </p:cNvSpPr>
          <p:nvPr/>
        </p:nvSpPr>
        <p:spPr bwMode="auto">
          <a:xfrm>
            <a:off x="792163" y="4319588"/>
            <a:ext cx="7708900" cy="1323975"/>
          </a:xfrm>
          <a:prstGeom prst="rect">
            <a:avLst/>
          </a:prstGeom>
          <a:noFill/>
          <a:ln w="9525">
            <a:noFill/>
            <a:miter lim="800000"/>
            <a:headEnd/>
            <a:tailEnd/>
          </a:ln>
        </p:spPr>
        <p:txBody>
          <a:bodyPr>
            <a:spAutoFit/>
          </a:bodyPr>
          <a:lstStyle/>
          <a:p>
            <a:r>
              <a:rPr lang="en-US" sz="1600">
                <a:latin typeface="Arial" charset="0"/>
                <a:cs typeface="Arial" charset="0"/>
              </a:rPr>
              <a:t>Results of all international competitions must be submitted for rating unless the original invitations have made it clear the event was not to be FIDE rated. </a:t>
            </a:r>
          </a:p>
          <a:p>
            <a:endParaRPr lang="en-US" sz="1600">
              <a:latin typeface="Arial" charset="0"/>
              <a:cs typeface="Arial" charset="0"/>
            </a:endParaRPr>
          </a:p>
          <a:p>
            <a:r>
              <a:rPr lang="en-US" sz="1600">
                <a:latin typeface="Arial" charset="0"/>
                <a:cs typeface="Arial" charset="0"/>
              </a:rPr>
              <a:t>The chief arbiter must also announce this to the players before the tournament starts.</a:t>
            </a:r>
            <a:endParaRPr lang="de-AT" sz="1600">
              <a:latin typeface="Arial" charset="0"/>
              <a:cs typeface="Arial" charset="0"/>
            </a:endParaRPr>
          </a:p>
        </p:txBody>
      </p:sp>
      <p:sp>
        <p:nvSpPr>
          <p:cNvPr id="40965" name="Text Box 3"/>
          <p:cNvSpPr txBox="1">
            <a:spLocks noChangeArrowheads="1"/>
          </p:cNvSpPr>
          <p:nvPr/>
        </p:nvSpPr>
        <p:spPr bwMode="auto">
          <a:xfrm>
            <a:off x="2857500" y="668338"/>
            <a:ext cx="5524500" cy="954087"/>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The working of FIDE Rating system</a:t>
            </a:r>
          </a:p>
        </p:txBody>
      </p:sp>
      <p:pic>
        <p:nvPicPr>
          <p:cNvPr id="4096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342"/>
                                        </p:tgtEl>
                                        <p:attrNameLst>
                                          <p:attrName>style.visibility</p:attrName>
                                        </p:attrNameLst>
                                      </p:cBhvr>
                                      <p:to>
                                        <p:strVal val="visible"/>
                                      </p:to>
                                    </p:set>
                                    <p:anim calcmode="lin" valueType="num">
                                      <p:cBhvr additive="base">
                                        <p:cTn id="7" dur="1000" fill="hold"/>
                                        <p:tgtEl>
                                          <p:spTgt spid="14342"/>
                                        </p:tgtEl>
                                        <p:attrNameLst>
                                          <p:attrName>ppt_x</p:attrName>
                                        </p:attrNameLst>
                                      </p:cBhvr>
                                      <p:tavLst>
                                        <p:tav tm="0">
                                          <p:val>
                                            <p:strVal val="0-#ppt_w/2"/>
                                          </p:val>
                                        </p:tav>
                                        <p:tav tm="100000">
                                          <p:val>
                                            <p:strVal val="#ppt_x"/>
                                          </p:val>
                                        </p:tav>
                                      </p:tavLst>
                                    </p:anim>
                                    <p:anim calcmode="lin" valueType="num">
                                      <p:cBhvr additive="base">
                                        <p:cTn id="8" dur="1000" fill="hold"/>
                                        <p:tgtEl>
                                          <p:spTgt spid="143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2" grpId="0"/>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41987" name="Rectangle 5"/>
          <p:cNvSpPr>
            <a:spLocks noChangeArrowheads="1"/>
          </p:cNvSpPr>
          <p:nvPr/>
        </p:nvSpPr>
        <p:spPr bwMode="auto">
          <a:xfrm>
            <a:off x="1595438" y="3676650"/>
            <a:ext cx="6360938" cy="1077218"/>
          </a:xfrm>
          <a:prstGeom prst="rect">
            <a:avLst/>
          </a:prstGeom>
          <a:noFill/>
          <a:ln w="9525">
            <a:noFill/>
            <a:miter lim="800000"/>
            <a:headEnd/>
            <a:tailEnd/>
          </a:ln>
        </p:spPr>
        <p:txBody>
          <a:bodyPr wrap="square">
            <a:spAutoFit/>
          </a:bodyPr>
          <a:lstStyle/>
          <a:p>
            <a:r>
              <a:rPr lang="de-DE" sz="3200" dirty="0" smtClean="0">
                <a:solidFill>
                  <a:schemeClr val="accent2"/>
                </a:solidFill>
                <a:latin typeface="Arial" charset="0"/>
                <a:cs typeface="Arial" charset="0"/>
              </a:rPr>
              <a:t>Takk fyrir mig og gangi ykkur vel í prófinu </a:t>
            </a:r>
            <a:r>
              <a:rPr lang="de-DE" sz="3200" dirty="0" smtClean="0">
                <a:solidFill>
                  <a:schemeClr val="accent2"/>
                </a:solidFill>
                <a:latin typeface="Arial" charset="0"/>
                <a:cs typeface="Arial" charset="0"/>
                <a:sym typeface="Wingdings" pitchFamily="2" charset="2"/>
              </a:rPr>
              <a:t></a:t>
            </a:r>
            <a:endParaRPr lang="de-DE" sz="3200" dirty="0">
              <a:solidFill>
                <a:schemeClr val="accent2"/>
              </a:solidFill>
              <a:latin typeface="Arial" charset="0"/>
              <a:cs typeface="Arial" charset="0"/>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2530" name="Picture 4"/>
          <p:cNvPicPr>
            <a:picLocks noChangeAspect="1" noChangeArrowheads="1"/>
          </p:cNvPicPr>
          <p:nvPr/>
        </p:nvPicPr>
        <p:blipFill>
          <a:blip r:embed="rId2" cstate="print"/>
          <a:srcRect/>
          <a:stretch>
            <a:fillRect/>
          </a:stretch>
        </p:blipFill>
        <p:spPr bwMode="auto">
          <a:xfrm>
            <a:off x="2916238" y="1643063"/>
            <a:ext cx="4824412" cy="4824412"/>
          </a:xfrm>
          <a:prstGeom prst="rect">
            <a:avLst/>
          </a:prstGeom>
          <a:noFill/>
          <a:ln w="9525">
            <a:noFill/>
            <a:miter lim="800000"/>
            <a:headEnd/>
            <a:tailEnd/>
          </a:ln>
        </p:spPr>
      </p:pic>
      <p:sp>
        <p:nvSpPr>
          <p:cNvPr id="22531" name="AutoShape 6">
            <a:hlinkClick r:id="" action="ppaction://hlinkshowjump?jump=lastslideviewed" highlightClick="1"/>
          </p:cNvPr>
          <p:cNvSpPr>
            <a:spLocks noChangeArrowheads="1"/>
          </p:cNvSpPr>
          <p:nvPr/>
        </p:nvSpPr>
        <p:spPr bwMode="auto">
          <a:xfrm>
            <a:off x="8243888" y="5949950"/>
            <a:ext cx="649287" cy="574675"/>
          </a:xfrm>
          <a:prstGeom prst="actionButtonReturn">
            <a:avLst/>
          </a:prstGeom>
          <a:solidFill>
            <a:schemeClr val="accent1"/>
          </a:solidFill>
          <a:ln w="9525">
            <a:noFill/>
            <a:miter lim="800000"/>
            <a:headEnd/>
            <a:tailEnd/>
          </a:ln>
        </p:spPr>
        <p:txBody>
          <a:bodyPr wrap="none" anchor="ctr"/>
          <a:lstStyle/>
          <a:p>
            <a:endParaRPr lang="de-DE"/>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3555" name="Rectangle 3"/>
          <p:cNvSpPr>
            <a:spLocks noChangeArrowheads="1"/>
          </p:cNvSpPr>
          <p:nvPr/>
        </p:nvSpPr>
        <p:spPr bwMode="auto">
          <a:xfrm>
            <a:off x="996950" y="3057525"/>
            <a:ext cx="2652713" cy="336550"/>
          </a:xfrm>
          <a:prstGeom prst="rect">
            <a:avLst/>
          </a:prstGeom>
          <a:noFill/>
          <a:ln w="9525">
            <a:noFill/>
            <a:miter lim="800000"/>
            <a:headEnd/>
            <a:tailEnd/>
          </a:ln>
        </p:spPr>
        <p:txBody>
          <a:bodyPr wrap="none" anchor="ctr">
            <a:spAutoFit/>
          </a:bodyPr>
          <a:lstStyle/>
          <a:p>
            <a:pPr marL="808038" indent="-808038"/>
            <a:r>
              <a:rPr lang="de-DE"/>
              <a:t>Art. 5.2	the game is drawn</a:t>
            </a:r>
            <a:endParaRPr lang="de-AT" sz="2400">
              <a:latin typeface="Times New Roman" pitchFamily="18" charset="0"/>
            </a:endParaRPr>
          </a:p>
        </p:txBody>
      </p:sp>
      <p:sp>
        <p:nvSpPr>
          <p:cNvPr id="238597" name="Rectangle 5"/>
          <p:cNvSpPr>
            <a:spLocks noChangeArrowheads="1"/>
          </p:cNvSpPr>
          <p:nvPr/>
        </p:nvSpPr>
        <p:spPr bwMode="auto">
          <a:xfrm>
            <a:off x="1835150" y="3644900"/>
            <a:ext cx="5976938" cy="581025"/>
          </a:xfrm>
          <a:prstGeom prst="rect">
            <a:avLst/>
          </a:prstGeom>
          <a:noFill/>
          <a:ln w="9525">
            <a:noFill/>
            <a:miter lim="800000"/>
            <a:headEnd/>
            <a:tailEnd/>
          </a:ln>
        </p:spPr>
        <p:txBody>
          <a:bodyPr anchor="ctr">
            <a:spAutoFit/>
          </a:bodyPr>
          <a:lstStyle/>
          <a:p>
            <a:pPr marL="357188" indent="-357188">
              <a:buFont typeface="Wingdings" pitchFamily="2" charset="2"/>
              <a:buChar char="Ø"/>
            </a:pPr>
            <a:r>
              <a:rPr lang="en-GB"/>
              <a:t>upon agreement between the two players during the game </a:t>
            </a:r>
            <a:r>
              <a:rPr lang="de-DE"/>
              <a:t>-  see art. 9.1</a:t>
            </a:r>
          </a:p>
        </p:txBody>
      </p:sp>
      <p:sp>
        <p:nvSpPr>
          <p:cNvPr id="23557"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5: The completion of the game</a:t>
            </a:r>
            <a:endParaRPr lang="de-AT" b="1">
              <a:solidFill>
                <a:srgbClr val="008000"/>
              </a:solidFill>
            </a:endParaRPr>
          </a:p>
        </p:txBody>
      </p:sp>
      <p:sp>
        <p:nvSpPr>
          <p:cNvPr id="238600" name="Rectangle 8"/>
          <p:cNvSpPr>
            <a:spLocks noChangeArrowheads="1"/>
          </p:cNvSpPr>
          <p:nvPr/>
        </p:nvSpPr>
        <p:spPr bwMode="auto">
          <a:xfrm>
            <a:off x="1835150" y="4508500"/>
            <a:ext cx="6337300" cy="336550"/>
          </a:xfrm>
          <a:prstGeom prst="rect">
            <a:avLst/>
          </a:prstGeom>
          <a:noFill/>
          <a:ln w="9525">
            <a:noFill/>
            <a:miter lim="800000"/>
            <a:headEnd/>
            <a:tailEnd/>
          </a:ln>
        </p:spPr>
        <p:txBody>
          <a:bodyPr anchor="ctr">
            <a:spAutoFit/>
          </a:bodyPr>
          <a:lstStyle/>
          <a:p>
            <a:pPr marL="357188" indent="-357188">
              <a:buFont typeface="Wingdings" pitchFamily="2" charset="2"/>
              <a:buChar char="Ø"/>
            </a:pPr>
            <a:r>
              <a:rPr lang="en-GB"/>
              <a:t>at least three times identical position </a:t>
            </a:r>
            <a:r>
              <a:rPr lang="de-DE"/>
              <a:t>-  see art. 9.2</a:t>
            </a:r>
          </a:p>
        </p:txBody>
      </p:sp>
      <p:sp>
        <p:nvSpPr>
          <p:cNvPr id="238601" name="Rectangle 9"/>
          <p:cNvSpPr>
            <a:spLocks noChangeArrowheads="1"/>
          </p:cNvSpPr>
          <p:nvPr/>
        </p:nvSpPr>
        <p:spPr bwMode="auto">
          <a:xfrm>
            <a:off x="1835150" y="5229225"/>
            <a:ext cx="6049963" cy="581025"/>
          </a:xfrm>
          <a:prstGeom prst="rect">
            <a:avLst/>
          </a:prstGeom>
          <a:noFill/>
          <a:ln w="9525">
            <a:noFill/>
            <a:miter lim="800000"/>
            <a:headEnd/>
            <a:tailEnd/>
          </a:ln>
        </p:spPr>
        <p:txBody>
          <a:bodyPr anchor="ctr">
            <a:spAutoFit/>
          </a:bodyPr>
          <a:lstStyle/>
          <a:p>
            <a:pPr marL="357188" indent="-357188">
              <a:buFont typeface="Wingdings" pitchFamily="2" charset="2"/>
              <a:buChar char="Ø"/>
            </a:pPr>
            <a:r>
              <a:rPr lang="en-GB"/>
              <a:t>at least the last 50 consecutive moves without the movement of any pawn and without any capture</a:t>
            </a:r>
            <a:r>
              <a:rPr lang="de-AT"/>
              <a:t> </a:t>
            </a:r>
            <a:r>
              <a:rPr lang="de-DE"/>
              <a:t>-  see art. 9.3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38597"/>
                                        </p:tgtEl>
                                        <p:attrNameLst>
                                          <p:attrName>style.visibility</p:attrName>
                                        </p:attrNameLst>
                                      </p:cBhvr>
                                      <p:to>
                                        <p:strVal val="visible"/>
                                      </p:to>
                                    </p:set>
                                    <p:anim calcmode="lin" valueType="num">
                                      <p:cBhvr additive="base">
                                        <p:cTn id="7" dur="500" fill="hold"/>
                                        <p:tgtEl>
                                          <p:spTgt spid="238597"/>
                                        </p:tgtEl>
                                        <p:attrNameLst>
                                          <p:attrName>ppt_x</p:attrName>
                                        </p:attrNameLst>
                                      </p:cBhvr>
                                      <p:tavLst>
                                        <p:tav tm="0">
                                          <p:val>
                                            <p:strVal val="0-#ppt_w/2"/>
                                          </p:val>
                                        </p:tav>
                                        <p:tav tm="100000">
                                          <p:val>
                                            <p:strVal val="#ppt_x"/>
                                          </p:val>
                                        </p:tav>
                                      </p:tavLst>
                                    </p:anim>
                                    <p:anim calcmode="lin" valueType="num">
                                      <p:cBhvr additive="base">
                                        <p:cTn id="8" dur="500" fill="hold"/>
                                        <p:tgtEl>
                                          <p:spTgt spid="23859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238600"/>
                                        </p:tgtEl>
                                        <p:attrNameLst>
                                          <p:attrName>style.visibility</p:attrName>
                                        </p:attrNameLst>
                                      </p:cBhvr>
                                      <p:to>
                                        <p:strVal val="visible"/>
                                      </p:to>
                                    </p:set>
                                    <p:anim calcmode="lin" valueType="num">
                                      <p:cBhvr additive="base">
                                        <p:cTn id="13" dur="500" fill="hold"/>
                                        <p:tgtEl>
                                          <p:spTgt spid="238600"/>
                                        </p:tgtEl>
                                        <p:attrNameLst>
                                          <p:attrName>ppt_x</p:attrName>
                                        </p:attrNameLst>
                                      </p:cBhvr>
                                      <p:tavLst>
                                        <p:tav tm="0">
                                          <p:val>
                                            <p:strVal val="0-#ppt_w/2"/>
                                          </p:val>
                                        </p:tav>
                                        <p:tav tm="100000">
                                          <p:val>
                                            <p:strVal val="#ppt_x"/>
                                          </p:val>
                                        </p:tav>
                                      </p:tavLst>
                                    </p:anim>
                                    <p:anim calcmode="lin" valueType="num">
                                      <p:cBhvr additive="base">
                                        <p:cTn id="14" dur="500" fill="hold"/>
                                        <p:tgtEl>
                                          <p:spTgt spid="23860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238601"/>
                                        </p:tgtEl>
                                        <p:attrNameLst>
                                          <p:attrName>style.visibility</p:attrName>
                                        </p:attrNameLst>
                                      </p:cBhvr>
                                      <p:to>
                                        <p:strVal val="visible"/>
                                      </p:to>
                                    </p:set>
                                    <p:anim calcmode="lin" valueType="num">
                                      <p:cBhvr additive="base">
                                        <p:cTn id="19" dur="500" fill="hold"/>
                                        <p:tgtEl>
                                          <p:spTgt spid="238601"/>
                                        </p:tgtEl>
                                        <p:attrNameLst>
                                          <p:attrName>ppt_x</p:attrName>
                                        </p:attrNameLst>
                                      </p:cBhvr>
                                      <p:tavLst>
                                        <p:tav tm="0">
                                          <p:val>
                                            <p:strVal val="0-#ppt_w/2"/>
                                          </p:val>
                                        </p:tav>
                                        <p:tav tm="100000">
                                          <p:val>
                                            <p:strVal val="#ppt_x"/>
                                          </p:val>
                                        </p:tav>
                                      </p:tavLst>
                                    </p:anim>
                                    <p:anim calcmode="lin" valueType="num">
                                      <p:cBhvr additive="base">
                                        <p:cTn id="20" dur="500" fill="hold"/>
                                        <p:tgtEl>
                                          <p:spTgt spid="23860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7" grpId="0"/>
      <p:bldP spid="238600" grpId="0"/>
      <p:bldP spid="23860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4579" name="Rectangle 3"/>
          <p:cNvSpPr>
            <a:spLocks noChangeArrowheads="1"/>
          </p:cNvSpPr>
          <p:nvPr/>
        </p:nvSpPr>
        <p:spPr bwMode="auto">
          <a:xfrm>
            <a:off x="996950" y="3057525"/>
            <a:ext cx="5932488" cy="338138"/>
          </a:xfrm>
          <a:prstGeom prst="rect">
            <a:avLst/>
          </a:prstGeom>
          <a:noFill/>
          <a:ln w="9525">
            <a:noFill/>
            <a:miter lim="800000"/>
            <a:headEnd/>
            <a:tailEnd/>
          </a:ln>
        </p:spPr>
        <p:txBody>
          <a:bodyPr anchor="ctr">
            <a:spAutoFit/>
          </a:bodyPr>
          <a:lstStyle/>
          <a:p>
            <a:pPr marL="808038" indent="-808038"/>
            <a:r>
              <a:rPr lang="de-DE"/>
              <a:t>Art. 6.1	describes the chess clock and the flag and ‘flag fall‘</a:t>
            </a:r>
            <a:endParaRPr lang="de-AT" sz="2400">
              <a:latin typeface="Times New Roman" pitchFamily="18" charset="0"/>
            </a:endParaRPr>
          </a:p>
        </p:txBody>
      </p:sp>
      <p:sp>
        <p:nvSpPr>
          <p:cNvPr id="2458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b="1">
              <a:solidFill>
                <a:srgbClr val="008000"/>
              </a:solidFill>
            </a:endParaRPr>
          </a:p>
        </p:txBody>
      </p:sp>
      <p:sp>
        <p:nvSpPr>
          <p:cNvPr id="122885" name="Text Box 5"/>
          <p:cNvSpPr txBox="1">
            <a:spLocks noChangeArrowheads="1"/>
          </p:cNvSpPr>
          <p:nvPr/>
        </p:nvSpPr>
        <p:spPr bwMode="auto">
          <a:xfrm>
            <a:off x="971550" y="3813175"/>
            <a:ext cx="6769100" cy="336550"/>
          </a:xfrm>
          <a:prstGeom prst="rect">
            <a:avLst/>
          </a:prstGeom>
          <a:noFill/>
          <a:ln w="9525">
            <a:noFill/>
            <a:miter lim="800000"/>
            <a:headEnd/>
            <a:tailEnd/>
          </a:ln>
        </p:spPr>
        <p:txBody>
          <a:bodyPr>
            <a:spAutoFit/>
          </a:bodyPr>
          <a:lstStyle/>
          <a:p>
            <a:pPr marL="803275" indent="-803275">
              <a:spcBef>
                <a:spcPct val="50000"/>
              </a:spcBef>
              <a:buFont typeface="Wingdings" pitchFamily="2" charset="2"/>
              <a:buNone/>
            </a:pPr>
            <a:r>
              <a:rPr lang="de-DE"/>
              <a:t>Art. 6.2	the possible playing times</a:t>
            </a:r>
            <a:endParaRPr lang="de-AT"/>
          </a:p>
        </p:txBody>
      </p:sp>
      <p:sp>
        <p:nvSpPr>
          <p:cNvPr id="122886" name="Text Box 6"/>
          <p:cNvSpPr txBox="1">
            <a:spLocks noChangeArrowheads="1"/>
          </p:cNvSpPr>
          <p:nvPr/>
        </p:nvSpPr>
        <p:spPr bwMode="auto">
          <a:xfrm>
            <a:off x="1763713" y="4221163"/>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
            </a:pPr>
            <a:r>
              <a:rPr lang="en-GB"/>
              <a:t>a minimum number of moves in an allotted period of time</a:t>
            </a:r>
            <a:r>
              <a:rPr lang="de-AT"/>
              <a:t> </a:t>
            </a:r>
          </a:p>
        </p:txBody>
      </p:sp>
      <p:sp>
        <p:nvSpPr>
          <p:cNvPr id="122887" name="Text Box 7"/>
          <p:cNvSpPr txBox="1">
            <a:spLocks noChangeArrowheads="1"/>
          </p:cNvSpPr>
          <p:nvPr/>
        </p:nvSpPr>
        <p:spPr bwMode="auto">
          <a:xfrm>
            <a:off x="1763713" y="4581525"/>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
            </a:pPr>
            <a:r>
              <a:rPr lang="en-GB"/>
              <a:t>all moves in an allotted period of time</a:t>
            </a:r>
            <a:r>
              <a:rPr lang="de-AT"/>
              <a:t> </a:t>
            </a:r>
          </a:p>
        </p:txBody>
      </p:sp>
      <p:sp>
        <p:nvSpPr>
          <p:cNvPr id="122888" name="Text Box 8"/>
          <p:cNvSpPr txBox="1">
            <a:spLocks noChangeArrowheads="1"/>
          </p:cNvSpPr>
          <p:nvPr/>
        </p:nvSpPr>
        <p:spPr bwMode="auto">
          <a:xfrm>
            <a:off x="1763713" y="4941888"/>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
            </a:pPr>
            <a:r>
              <a:rPr lang="en-GB"/>
              <a:t>an additional amount of time with each move</a:t>
            </a:r>
            <a:r>
              <a:rPr lang="de-AT"/>
              <a:t> </a:t>
            </a:r>
            <a:r>
              <a:rPr lang="de-DE"/>
              <a:t>– before the move</a:t>
            </a:r>
            <a:endParaRPr lang="de-AT"/>
          </a:p>
        </p:txBody>
      </p:sp>
      <p:sp>
        <p:nvSpPr>
          <p:cNvPr id="122889" name="Text Box 9"/>
          <p:cNvSpPr txBox="1">
            <a:spLocks noChangeArrowheads="1"/>
          </p:cNvSpPr>
          <p:nvPr/>
        </p:nvSpPr>
        <p:spPr bwMode="auto">
          <a:xfrm>
            <a:off x="1763713" y="5324475"/>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
            </a:pPr>
            <a:r>
              <a:rPr lang="de-DE"/>
              <a:t>„time delay“ (Bronstein) mode  /  Fisher mode</a:t>
            </a:r>
            <a:endParaRPr lang="de-AT" sz="2400">
              <a:latin typeface="Times New Roman" pitchFamily="18" charset="0"/>
            </a:endParaRPr>
          </a:p>
        </p:txBody>
      </p:sp>
      <p:sp>
        <p:nvSpPr>
          <p:cNvPr id="122890" name="Text Box 10"/>
          <p:cNvSpPr txBox="1">
            <a:spLocks noChangeArrowheads="1"/>
          </p:cNvSpPr>
          <p:nvPr/>
        </p:nvSpPr>
        <p:spPr bwMode="auto">
          <a:xfrm>
            <a:off x="1763713" y="5900738"/>
            <a:ext cx="6696075" cy="336550"/>
          </a:xfrm>
          <a:prstGeom prst="rect">
            <a:avLst/>
          </a:prstGeom>
          <a:noFill/>
          <a:ln w="9525">
            <a:noFill/>
            <a:miter lim="800000"/>
            <a:headEnd/>
            <a:tailEnd/>
          </a:ln>
        </p:spPr>
        <p:txBody>
          <a:bodyPr>
            <a:spAutoFit/>
          </a:bodyPr>
          <a:lstStyle/>
          <a:p>
            <a:pPr>
              <a:spcBef>
                <a:spcPct val="50000"/>
              </a:spcBef>
              <a:buFont typeface="Wingdings" pitchFamily="2" charset="2"/>
              <a:buNone/>
            </a:pPr>
            <a:r>
              <a:rPr lang="en-GB"/>
              <a:t>the exact playing time must be specified and announced in advance</a:t>
            </a:r>
            <a:endParaRPr lang="de-AT"/>
          </a:p>
        </p:txBody>
      </p:sp>
      <p:sp>
        <p:nvSpPr>
          <p:cNvPr id="12" name="Interaktive Schaltfläche: Nächste(r) oder Weiter 11">
            <a:hlinkClick r:id="rId2" action="ppaction://hlinksldjump" highlightClick="1"/>
          </p:cNvPr>
          <p:cNvSpPr/>
          <p:nvPr/>
        </p:nvSpPr>
        <p:spPr>
          <a:xfrm>
            <a:off x="8143875" y="4143375"/>
            <a:ext cx="571500" cy="500063"/>
          </a:xfrm>
          <a:prstGeom prst="actionButtonForwardNex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2885"/>
                                        </p:tgtEl>
                                        <p:attrNameLst>
                                          <p:attrName>style.visibility</p:attrName>
                                        </p:attrNameLst>
                                      </p:cBhvr>
                                      <p:to>
                                        <p:strVal val="visible"/>
                                      </p:to>
                                    </p:set>
                                    <p:anim calcmode="lin" valueType="num">
                                      <p:cBhvr additive="base">
                                        <p:cTn id="7" dur="500" fill="hold"/>
                                        <p:tgtEl>
                                          <p:spTgt spid="122885"/>
                                        </p:tgtEl>
                                        <p:attrNameLst>
                                          <p:attrName>ppt_x</p:attrName>
                                        </p:attrNameLst>
                                      </p:cBhvr>
                                      <p:tavLst>
                                        <p:tav tm="0">
                                          <p:val>
                                            <p:strVal val="#ppt_x"/>
                                          </p:val>
                                        </p:tav>
                                        <p:tav tm="100000">
                                          <p:val>
                                            <p:strVal val="#ppt_x"/>
                                          </p:val>
                                        </p:tav>
                                      </p:tavLst>
                                    </p:anim>
                                    <p:anim calcmode="lin" valueType="num">
                                      <p:cBhvr additive="base">
                                        <p:cTn id="8" dur="500" fill="hold"/>
                                        <p:tgtEl>
                                          <p:spTgt spid="12288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2886"/>
                                        </p:tgtEl>
                                        <p:attrNameLst>
                                          <p:attrName>style.visibility</p:attrName>
                                        </p:attrNameLst>
                                      </p:cBhvr>
                                      <p:to>
                                        <p:strVal val="visible"/>
                                      </p:to>
                                    </p:set>
                                    <p:anim calcmode="lin" valueType="num">
                                      <p:cBhvr additive="base">
                                        <p:cTn id="13" dur="500" fill="hold"/>
                                        <p:tgtEl>
                                          <p:spTgt spid="122886"/>
                                        </p:tgtEl>
                                        <p:attrNameLst>
                                          <p:attrName>ppt_x</p:attrName>
                                        </p:attrNameLst>
                                      </p:cBhvr>
                                      <p:tavLst>
                                        <p:tav tm="0">
                                          <p:val>
                                            <p:strVal val="#ppt_x"/>
                                          </p:val>
                                        </p:tav>
                                        <p:tav tm="100000">
                                          <p:val>
                                            <p:strVal val="#ppt_x"/>
                                          </p:val>
                                        </p:tav>
                                      </p:tavLst>
                                    </p:anim>
                                    <p:anim calcmode="lin" valueType="num">
                                      <p:cBhvr additive="base">
                                        <p:cTn id="14" dur="500" fill="hold"/>
                                        <p:tgtEl>
                                          <p:spTgt spid="12288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2887"/>
                                        </p:tgtEl>
                                        <p:attrNameLst>
                                          <p:attrName>style.visibility</p:attrName>
                                        </p:attrNameLst>
                                      </p:cBhvr>
                                      <p:to>
                                        <p:strVal val="visible"/>
                                      </p:to>
                                    </p:set>
                                    <p:anim calcmode="lin" valueType="num">
                                      <p:cBhvr additive="base">
                                        <p:cTn id="19" dur="500" fill="hold"/>
                                        <p:tgtEl>
                                          <p:spTgt spid="122887"/>
                                        </p:tgtEl>
                                        <p:attrNameLst>
                                          <p:attrName>ppt_x</p:attrName>
                                        </p:attrNameLst>
                                      </p:cBhvr>
                                      <p:tavLst>
                                        <p:tav tm="0">
                                          <p:val>
                                            <p:strVal val="#ppt_x"/>
                                          </p:val>
                                        </p:tav>
                                        <p:tav tm="100000">
                                          <p:val>
                                            <p:strVal val="#ppt_x"/>
                                          </p:val>
                                        </p:tav>
                                      </p:tavLst>
                                    </p:anim>
                                    <p:anim calcmode="lin" valueType="num">
                                      <p:cBhvr additive="base">
                                        <p:cTn id="20" dur="500" fill="hold"/>
                                        <p:tgtEl>
                                          <p:spTgt spid="12288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2888"/>
                                        </p:tgtEl>
                                        <p:attrNameLst>
                                          <p:attrName>style.visibility</p:attrName>
                                        </p:attrNameLst>
                                      </p:cBhvr>
                                      <p:to>
                                        <p:strVal val="visible"/>
                                      </p:to>
                                    </p:set>
                                    <p:anim calcmode="lin" valueType="num">
                                      <p:cBhvr additive="base">
                                        <p:cTn id="25" dur="500" fill="hold"/>
                                        <p:tgtEl>
                                          <p:spTgt spid="122888"/>
                                        </p:tgtEl>
                                        <p:attrNameLst>
                                          <p:attrName>ppt_x</p:attrName>
                                        </p:attrNameLst>
                                      </p:cBhvr>
                                      <p:tavLst>
                                        <p:tav tm="0">
                                          <p:val>
                                            <p:strVal val="#ppt_x"/>
                                          </p:val>
                                        </p:tav>
                                        <p:tav tm="100000">
                                          <p:val>
                                            <p:strVal val="#ppt_x"/>
                                          </p:val>
                                        </p:tav>
                                      </p:tavLst>
                                    </p:anim>
                                    <p:anim calcmode="lin" valueType="num">
                                      <p:cBhvr additive="base">
                                        <p:cTn id="26" dur="500" fill="hold"/>
                                        <p:tgtEl>
                                          <p:spTgt spid="12288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2889"/>
                                        </p:tgtEl>
                                        <p:attrNameLst>
                                          <p:attrName>style.visibility</p:attrName>
                                        </p:attrNameLst>
                                      </p:cBhvr>
                                      <p:to>
                                        <p:strVal val="visible"/>
                                      </p:to>
                                    </p:set>
                                    <p:anim calcmode="lin" valueType="num">
                                      <p:cBhvr additive="base">
                                        <p:cTn id="31" dur="500" fill="hold"/>
                                        <p:tgtEl>
                                          <p:spTgt spid="122889"/>
                                        </p:tgtEl>
                                        <p:attrNameLst>
                                          <p:attrName>ppt_x</p:attrName>
                                        </p:attrNameLst>
                                      </p:cBhvr>
                                      <p:tavLst>
                                        <p:tav tm="0">
                                          <p:val>
                                            <p:strVal val="#ppt_x"/>
                                          </p:val>
                                        </p:tav>
                                        <p:tav tm="100000">
                                          <p:val>
                                            <p:strVal val="#ppt_x"/>
                                          </p:val>
                                        </p:tav>
                                      </p:tavLst>
                                    </p:anim>
                                    <p:anim calcmode="lin" valueType="num">
                                      <p:cBhvr additive="base">
                                        <p:cTn id="32" dur="500" fill="hold"/>
                                        <p:tgtEl>
                                          <p:spTgt spid="12288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22890"/>
                                        </p:tgtEl>
                                        <p:attrNameLst>
                                          <p:attrName>style.visibility</p:attrName>
                                        </p:attrNameLst>
                                      </p:cBhvr>
                                      <p:to>
                                        <p:strVal val="visible"/>
                                      </p:to>
                                    </p:set>
                                    <p:anim calcmode="lin" valueType="num">
                                      <p:cBhvr additive="base">
                                        <p:cTn id="37" dur="500" fill="hold"/>
                                        <p:tgtEl>
                                          <p:spTgt spid="122890"/>
                                        </p:tgtEl>
                                        <p:attrNameLst>
                                          <p:attrName>ppt_x</p:attrName>
                                        </p:attrNameLst>
                                      </p:cBhvr>
                                      <p:tavLst>
                                        <p:tav tm="0">
                                          <p:val>
                                            <p:strVal val="#ppt_x"/>
                                          </p:val>
                                        </p:tav>
                                        <p:tav tm="100000">
                                          <p:val>
                                            <p:strVal val="#ppt_x"/>
                                          </p:val>
                                        </p:tav>
                                      </p:tavLst>
                                    </p:anim>
                                    <p:anim calcmode="lin" valueType="num">
                                      <p:cBhvr additive="base">
                                        <p:cTn id="38" dur="500" fill="hold"/>
                                        <p:tgtEl>
                                          <p:spTgt spid="12289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5" grpId="0"/>
      <p:bldP spid="122886" grpId="0"/>
      <p:bldP spid="122887" grpId="0"/>
      <p:bldP spid="122888" grpId="0"/>
      <p:bldP spid="122889" grpId="0"/>
      <p:bldP spid="122890" grpId="0"/>
    </p:bld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hteck 1"/>
          <p:cNvSpPr/>
          <p:nvPr/>
        </p:nvSpPr>
        <p:spPr>
          <a:xfrm>
            <a:off x="3698875" y="928688"/>
            <a:ext cx="4159250" cy="461962"/>
          </a:xfrm>
          <a:prstGeom prst="rect">
            <a:avLst/>
          </a:prstGeom>
        </p:spPr>
        <p:txBody>
          <a:bodyPr wrap="none">
            <a:spAutoFit/>
          </a:bodyPr>
          <a:lstStyle/>
          <a:p>
            <a:pPr>
              <a:spcBef>
                <a:spcPct val="50000"/>
              </a:spcBef>
              <a:defRPr/>
            </a:pPr>
            <a:r>
              <a:rPr lang="en-GB" sz="2400" b="1">
                <a:solidFill>
                  <a:srgbClr val="008000"/>
                </a:solidFill>
                <a:latin typeface="+mj-lt"/>
                <a:ea typeface="+mj-ea"/>
                <a:cs typeface="+mj-cs"/>
              </a:rPr>
              <a:t>Official FIDE Time Controls</a:t>
            </a:r>
            <a:endParaRPr lang="de-AT" sz="2400" b="1">
              <a:solidFill>
                <a:srgbClr val="008000"/>
              </a:solidFill>
              <a:latin typeface="+mj-lt"/>
              <a:ea typeface="+mj-ea"/>
              <a:cs typeface="+mj-cs"/>
            </a:endParaRPr>
          </a:p>
        </p:txBody>
      </p:sp>
      <p:sp>
        <p:nvSpPr>
          <p:cNvPr id="25603" name="Textfeld 2"/>
          <p:cNvSpPr txBox="1">
            <a:spLocks noChangeArrowheads="1"/>
          </p:cNvSpPr>
          <p:nvPr/>
        </p:nvSpPr>
        <p:spPr bwMode="auto">
          <a:xfrm>
            <a:off x="857250" y="2286000"/>
            <a:ext cx="5143500" cy="338138"/>
          </a:xfrm>
          <a:prstGeom prst="rect">
            <a:avLst/>
          </a:prstGeom>
          <a:noFill/>
          <a:ln w="9525">
            <a:noFill/>
            <a:miter lim="800000"/>
            <a:headEnd/>
            <a:tailEnd/>
          </a:ln>
        </p:spPr>
        <p:txBody>
          <a:bodyPr>
            <a:spAutoFit/>
          </a:bodyPr>
          <a:lstStyle/>
          <a:p>
            <a:pPr marL="363538" indent="-363538">
              <a:buFont typeface="Wingdings" pitchFamily="2" charset="2"/>
              <a:buChar char="v"/>
            </a:pPr>
            <a:r>
              <a:rPr lang="de-DE"/>
              <a:t>with increment</a:t>
            </a:r>
            <a:endParaRPr lang="de-AT"/>
          </a:p>
        </p:txBody>
      </p:sp>
      <p:sp>
        <p:nvSpPr>
          <p:cNvPr id="4" name="Textfeld 3"/>
          <p:cNvSpPr txBox="1">
            <a:spLocks noChangeArrowheads="1"/>
          </p:cNvSpPr>
          <p:nvPr/>
        </p:nvSpPr>
        <p:spPr bwMode="auto">
          <a:xfrm>
            <a:off x="1214438" y="2714625"/>
            <a:ext cx="7572375" cy="338138"/>
          </a:xfrm>
          <a:prstGeom prst="rect">
            <a:avLst/>
          </a:prstGeom>
          <a:noFill/>
          <a:ln w="9525">
            <a:noFill/>
            <a:miter lim="800000"/>
            <a:headEnd/>
            <a:tailEnd/>
          </a:ln>
        </p:spPr>
        <p:txBody>
          <a:bodyPr>
            <a:spAutoFit/>
          </a:bodyPr>
          <a:lstStyle/>
          <a:p>
            <a:r>
              <a:rPr lang="de-DE"/>
              <a:t>90 min for 40 moves and 30 min to finish, add. 30 sec / move from move 1</a:t>
            </a:r>
            <a:endParaRPr lang="de-AT"/>
          </a:p>
        </p:txBody>
      </p:sp>
      <p:sp>
        <p:nvSpPr>
          <p:cNvPr id="5" name="Textfeld 4"/>
          <p:cNvSpPr txBox="1">
            <a:spLocks noChangeArrowheads="1"/>
          </p:cNvSpPr>
          <p:nvPr/>
        </p:nvSpPr>
        <p:spPr bwMode="auto">
          <a:xfrm>
            <a:off x="1214438" y="3162300"/>
            <a:ext cx="6643687" cy="584200"/>
          </a:xfrm>
          <a:prstGeom prst="rect">
            <a:avLst/>
          </a:prstGeom>
          <a:noFill/>
          <a:ln w="9525">
            <a:noFill/>
            <a:miter lim="800000"/>
            <a:headEnd/>
            <a:tailEnd/>
          </a:ln>
        </p:spPr>
        <p:txBody>
          <a:bodyPr>
            <a:spAutoFit/>
          </a:bodyPr>
          <a:lstStyle/>
          <a:p>
            <a:r>
              <a:rPr lang="de-DE"/>
              <a:t>100 min for 40 moves, then 50 min for 20 moves and 15 min to finish, add. 30 sec / move from move 1</a:t>
            </a:r>
            <a:endParaRPr lang="de-AT"/>
          </a:p>
        </p:txBody>
      </p:sp>
      <p:sp>
        <p:nvSpPr>
          <p:cNvPr id="6" name="Textfeld 5"/>
          <p:cNvSpPr txBox="1">
            <a:spLocks noChangeArrowheads="1"/>
          </p:cNvSpPr>
          <p:nvPr/>
        </p:nvSpPr>
        <p:spPr bwMode="auto">
          <a:xfrm>
            <a:off x="1214438" y="3876675"/>
            <a:ext cx="7572375" cy="338138"/>
          </a:xfrm>
          <a:prstGeom prst="rect">
            <a:avLst/>
          </a:prstGeom>
          <a:noFill/>
          <a:ln w="9525">
            <a:noFill/>
            <a:miter lim="800000"/>
            <a:headEnd/>
            <a:tailEnd/>
          </a:ln>
        </p:spPr>
        <p:txBody>
          <a:bodyPr>
            <a:spAutoFit/>
          </a:bodyPr>
          <a:lstStyle/>
          <a:p>
            <a:r>
              <a:rPr lang="de-DE"/>
              <a:t>90 min plus 30 sec / move (valid only until 30 june 2010) </a:t>
            </a:r>
            <a:endParaRPr lang="de-AT"/>
          </a:p>
        </p:txBody>
      </p:sp>
      <p:sp>
        <p:nvSpPr>
          <p:cNvPr id="7" name="Textfeld 6"/>
          <p:cNvSpPr txBox="1">
            <a:spLocks noChangeArrowheads="1"/>
          </p:cNvSpPr>
          <p:nvPr/>
        </p:nvSpPr>
        <p:spPr bwMode="auto">
          <a:xfrm>
            <a:off x="1214438" y="4876800"/>
            <a:ext cx="7572375" cy="338138"/>
          </a:xfrm>
          <a:prstGeom prst="rect">
            <a:avLst/>
          </a:prstGeom>
          <a:noFill/>
          <a:ln w="9525">
            <a:noFill/>
            <a:miter lim="800000"/>
            <a:headEnd/>
            <a:tailEnd/>
          </a:ln>
        </p:spPr>
        <p:txBody>
          <a:bodyPr>
            <a:spAutoFit/>
          </a:bodyPr>
          <a:lstStyle/>
          <a:p>
            <a:r>
              <a:rPr lang="de-DE"/>
              <a:t>120 min for 40 moves and 30 min to finish</a:t>
            </a:r>
            <a:endParaRPr lang="de-AT"/>
          </a:p>
        </p:txBody>
      </p:sp>
      <p:sp>
        <p:nvSpPr>
          <p:cNvPr id="8" name="Textfeld 7"/>
          <p:cNvSpPr txBox="1">
            <a:spLocks noChangeArrowheads="1"/>
          </p:cNvSpPr>
          <p:nvPr/>
        </p:nvSpPr>
        <p:spPr bwMode="auto">
          <a:xfrm>
            <a:off x="1214438" y="5805488"/>
            <a:ext cx="7572375" cy="338137"/>
          </a:xfrm>
          <a:prstGeom prst="rect">
            <a:avLst/>
          </a:prstGeom>
          <a:noFill/>
          <a:ln w="9525">
            <a:noFill/>
            <a:miter lim="800000"/>
            <a:headEnd/>
            <a:tailEnd/>
          </a:ln>
        </p:spPr>
        <p:txBody>
          <a:bodyPr>
            <a:spAutoFit/>
          </a:bodyPr>
          <a:lstStyle/>
          <a:p>
            <a:r>
              <a:rPr lang="de-DE"/>
              <a:t>120 min for 40 moves, then 60 min for 20 moves and 30 min to finish</a:t>
            </a:r>
            <a:endParaRPr lang="de-AT"/>
          </a:p>
        </p:txBody>
      </p:sp>
      <p:sp>
        <p:nvSpPr>
          <p:cNvPr id="9" name="Textfeld 8"/>
          <p:cNvSpPr txBox="1">
            <a:spLocks noChangeArrowheads="1"/>
          </p:cNvSpPr>
          <p:nvPr/>
        </p:nvSpPr>
        <p:spPr bwMode="auto">
          <a:xfrm>
            <a:off x="1214438" y="5357813"/>
            <a:ext cx="7572375" cy="338137"/>
          </a:xfrm>
          <a:prstGeom prst="rect">
            <a:avLst/>
          </a:prstGeom>
          <a:noFill/>
          <a:ln w="9525">
            <a:noFill/>
            <a:miter lim="800000"/>
            <a:headEnd/>
            <a:tailEnd/>
          </a:ln>
        </p:spPr>
        <p:txBody>
          <a:bodyPr>
            <a:spAutoFit/>
          </a:bodyPr>
          <a:lstStyle/>
          <a:p>
            <a:r>
              <a:rPr lang="de-DE"/>
              <a:t>120 min for 40 moves and 60 min to finish</a:t>
            </a:r>
            <a:endParaRPr lang="de-AT"/>
          </a:p>
        </p:txBody>
      </p:sp>
      <p:sp>
        <p:nvSpPr>
          <p:cNvPr id="10" name="Textfeld 9"/>
          <p:cNvSpPr txBox="1">
            <a:spLocks noChangeArrowheads="1"/>
          </p:cNvSpPr>
          <p:nvPr/>
        </p:nvSpPr>
        <p:spPr bwMode="auto">
          <a:xfrm>
            <a:off x="857250" y="4448175"/>
            <a:ext cx="5143500" cy="338138"/>
          </a:xfrm>
          <a:prstGeom prst="rect">
            <a:avLst/>
          </a:prstGeom>
          <a:noFill/>
          <a:ln w="9525">
            <a:noFill/>
            <a:miter lim="800000"/>
            <a:headEnd/>
            <a:tailEnd/>
          </a:ln>
        </p:spPr>
        <p:txBody>
          <a:bodyPr>
            <a:spAutoFit/>
          </a:bodyPr>
          <a:lstStyle/>
          <a:p>
            <a:pPr marL="363538" indent="-363538">
              <a:buFont typeface="Wingdings" pitchFamily="2" charset="2"/>
              <a:buChar char="v"/>
            </a:pPr>
            <a:r>
              <a:rPr lang="de-DE"/>
              <a:t>without increment</a:t>
            </a:r>
            <a:endParaRPr lang="de-AT"/>
          </a:p>
        </p:txBody>
      </p:sp>
      <p:sp>
        <p:nvSpPr>
          <p:cNvPr id="11" name="Interaktive Schaltfläche: Zurückkehren 10">
            <a:hlinkClick r:id="" action="ppaction://hlinkshowjump?jump=lastslideviewed" highlightClick="1"/>
          </p:cNvPr>
          <p:cNvSpPr/>
          <p:nvPr/>
        </p:nvSpPr>
        <p:spPr>
          <a:xfrm>
            <a:off x="8072438" y="5857875"/>
            <a:ext cx="642937" cy="642938"/>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1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10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blinds(horizontal)">
                                      <p:cBhvr>
                                        <p:cTn id="22" dur="1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7">
                                            <p:txEl>
                                              <p:pRg st="0" end="0"/>
                                            </p:txEl>
                                          </p:spTgt>
                                        </p:tgtEl>
                                        <p:attrNameLst>
                                          <p:attrName>style.visibility</p:attrName>
                                        </p:attrNameLst>
                                      </p:cBhvr>
                                      <p:to>
                                        <p:strVal val="visible"/>
                                      </p:to>
                                    </p:set>
                                    <p:animEffect transition="in" filter="blinds(horizontal)">
                                      <p:cBhvr>
                                        <p:cTn id="27" dur="1000"/>
                                        <p:tgtEl>
                                          <p:spTgt spid="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10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blinds(horizontal)">
                                      <p:cBhvr>
                                        <p:cTn id="37"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8" grpId="0"/>
      <p:bldP spid="9" grpId="0"/>
      <p:bldP spid="1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6627" name="Rectangle 3"/>
          <p:cNvSpPr>
            <a:spLocks noChangeArrowheads="1"/>
          </p:cNvSpPr>
          <p:nvPr/>
        </p:nvSpPr>
        <p:spPr bwMode="auto">
          <a:xfrm>
            <a:off x="996950" y="3003550"/>
            <a:ext cx="7462838" cy="581025"/>
          </a:xfrm>
          <a:prstGeom prst="rect">
            <a:avLst/>
          </a:prstGeom>
          <a:noFill/>
          <a:ln w="9525">
            <a:noFill/>
            <a:miter lim="800000"/>
            <a:headEnd/>
            <a:tailEnd/>
          </a:ln>
        </p:spPr>
        <p:txBody>
          <a:bodyPr anchor="ctr">
            <a:spAutoFit/>
          </a:bodyPr>
          <a:lstStyle/>
          <a:p>
            <a:pPr marL="808038" indent="-808038"/>
            <a:r>
              <a:rPr lang="de-DE"/>
              <a:t>Art. 6.3	</a:t>
            </a:r>
            <a:r>
              <a:rPr lang="en-GB"/>
              <a:t>immediately after a flag falls, the requirements of article 6.2 a. must be checked</a:t>
            </a:r>
            <a:r>
              <a:rPr lang="de-AT"/>
              <a:t> </a:t>
            </a:r>
          </a:p>
        </p:txBody>
      </p:sp>
      <p:sp>
        <p:nvSpPr>
          <p:cNvPr id="2662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b="1">
              <a:solidFill>
                <a:srgbClr val="008000"/>
              </a:solidFill>
            </a:endParaRPr>
          </a:p>
        </p:txBody>
      </p:sp>
      <p:sp>
        <p:nvSpPr>
          <p:cNvPr id="123909" name="Text Box 5"/>
          <p:cNvSpPr txBox="1">
            <a:spLocks noChangeArrowheads="1"/>
          </p:cNvSpPr>
          <p:nvPr/>
        </p:nvSpPr>
        <p:spPr bwMode="auto">
          <a:xfrm>
            <a:off x="1763713" y="3789363"/>
            <a:ext cx="6769100" cy="581025"/>
          </a:xfrm>
          <a:prstGeom prst="rect">
            <a:avLst/>
          </a:prstGeom>
          <a:noFill/>
          <a:ln w="9525">
            <a:noFill/>
            <a:miter lim="800000"/>
            <a:headEnd/>
            <a:tailEnd/>
          </a:ln>
        </p:spPr>
        <p:txBody>
          <a:bodyPr>
            <a:spAutoFit/>
          </a:bodyPr>
          <a:lstStyle/>
          <a:p>
            <a:pPr>
              <a:spcBef>
                <a:spcPct val="50000"/>
              </a:spcBef>
              <a:buFont typeface="Wingdings" pitchFamily="2" charset="2"/>
              <a:buNone/>
            </a:pPr>
            <a:r>
              <a:rPr lang="de-DE"/>
              <a:t>in art. 6.9 is the rule, that the game is lost for a player who has not fulfilled the requirements of art. 6.2</a:t>
            </a:r>
            <a:r>
              <a:rPr lang="de-AT"/>
              <a:t> </a:t>
            </a:r>
          </a:p>
        </p:txBody>
      </p:sp>
      <p:sp>
        <p:nvSpPr>
          <p:cNvPr id="123910" name="Text Box 6"/>
          <p:cNvSpPr txBox="1">
            <a:spLocks noChangeArrowheads="1"/>
          </p:cNvSpPr>
          <p:nvPr/>
        </p:nvSpPr>
        <p:spPr bwMode="auto">
          <a:xfrm>
            <a:off x="971550" y="4605338"/>
            <a:ext cx="6769100" cy="584200"/>
          </a:xfrm>
          <a:prstGeom prst="rect">
            <a:avLst/>
          </a:prstGeom>
          <a:noFill/>
          <a:ln w="9525">
            <a:noFill/>
            <a:miter lim="800000"/>
            <a:headEnd/>
            <a:tailEnd/>
          </a:ln>
        </p:spPr>
        <p:txBody>
          <a:bodyPr>
            <a:spAutoFit/>
          </a:bodyPr>
          <a:lstStyle/>
          <a:p>
            <a:pPr marL="803275" indent="-803275">
              <a:spcBef>
                <a:spcPct val="50000"/>
              </a:spcBef>
              <a:buFont typeface="Wingdings" pitchFamily="2" charset="2"/>
              <a:buNone/>
            </a:pPr>
            <a:r>
              <a:rPr lang="de-DE"/>
              <a:t>Art. 6.4	</a:t>
            </a:r>
            <a:r>
              <a:rPr lang="en-GB"/>
              <a:t>the arbiter decides before start of the game where the chess clock is placed</a:t>
            </a:r>
            <a:endParaRPr lang="de-AT"/>
          </a:p>
        </p:txBody>
      </p:sp>
      <p:sp>
        <p:nvSpPr>
          <p:cNvPr id="123913" name="Text Box 9"/>
          <p:cNvSpPr txBox="1">
            <a:spLocks noChangeArrowheads="1"/>
          </p:cNvSpPr>
          <p:nvPr/>
        </p:nvSpPr>
        <p:spPr bwMode="auto">
          <a:xfrm>
            <a:off x="971550" y="5348288"/>
            <a:ext cx="6769100" cy="581025"/>
          </a:xfrm>
          <a:prstGeom prst="rect">
            <a:avLst/>
          </a:prstGeom>
          <a:noFill/>
          <a:ln w="9525">
            <a:noFill/>
            <a:miter lim="800000"/>
            <a:headEnd/>
            <a:tailEnd/>
          </a:ln>
        </p:spPr>
        <p:txBody>
          <a:bodyPr>
            <a:spAutoFit/>
          </a:bodyPr>
          <a:lstStyle/>
          <a:p>
            <a:pPr marL="803275" indent="-803275">
              <a:spcBef>
                <a:spcPct val="50000"/>
              </a:spcBef>
              <a:buFont typeface="Wingdings" pitchFamily="2" charset="2"/>
              <a:buNone/>
            </a:pPr>
            <a:r>
              <a:rPr lang="de-DE"/>
              <a:t>Art. 6.5	</a:t>
            </a:r>
            <a:r>
              <a:rPr lang="en-GB"/>
              <a:t>at the time determined for the start of the game the clock of the player who has the white pieces is started</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23909"/>
                                        </p:tgtEl>
                                        <p:attrNameLst>
                                          <p:attrName>style.visibility</p:attrName>
                                        </p:attrNameLst>
                                      </p:cBhvr>
                                      <p:to>
                                        <p:strVal val="visible"/>
                                      </p:to>
                                    </p:set>
                                    <p:anim calcmode="lin" valueType="num">
                                      <p:cBhvr additive="base">
                                        <p:cTn id="7" dur="500" fill="hold"/>
                                        <p:tgtEl>
                                          <p:spTgt spid="123909"/>
                                        </p:tgtEl>
                                        <p:attrNameLst>
                                          <p:attrName>ppt_x</p:attrName>
                                        </p:attrNameLst>
                                      </p:cBhvr>
                                      <p:tavLst>
                                        <p:tav tm="0">
                                          <p:val>
                                            <p:strVal val="1+#ppt_w/2"/>
                                          </p:val>
                                        </p:tav>
                                        <p:tav tm="100000">
                                          <p:val>
                                            <p:strVal val="#ppt_x"/>
                                          </p:val>
                                        </p:tav>
                                      </p:tavLst>
                                    </p:anim>
                                    <p:anim calcmode="lin" valueType="num">
                                      <p:cBhvr additive="base">
                                        <p:cTn id="8" dur="500" fill="hold"/>
                                        <p:tgtEl>
                                          <p:spTgt spid="12390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23910"/>
                                        </p:tgtEl>
                                        <p:attrNameLst>
                                          <p:attrName>style.visibility</p:attrName>
                                        </p:attrNameLst>
                                      </p:cBhvr>
                                      <p:to>
                                        <p:strVal val="visible"/>
                                      </p:to>
                                    </p:set>
                                    <p:anim calcmode="lin" valueType="num">
                                      <p:cBhvr additive="base">
                                        <p:cTn id="13" dur="500" fill="hold"/>
                                        <p:tgtEl>
                                          <p:spTgt spid="123910"/>
                                        </p:tgtEl>
                                        <p:attrNameLst>
                                          <p:attrName>ppt_x</p:attrName>
                                        </p:attrNameLst>
                                      </p:cBhvr>
                                      <p:tavLst>
                                        <p:tav tm="0">
                                          <p:val>
                                            <p:strVal val="1+#ppt_w/2"/>
                                          </p:val>
                                        </p:tav>
                                        <p:tav tm="100000">
                                          <p:val>
                                            <p:strVal val="#ppt_x"/>
                                          </p:val>
                                        </p:tav>
                                      </p:tavLst>
                                    </p:anim>
                                    <p:anim calcmode="lin" valueType="num">
                                      <p:cBhvr additive="base">
                                        <p:cTn id="14" dur="500" fill="hold"/>
                                        <p:tgtEl>
                                          <p:spTgt spid="1239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23913"/>
                                        </p:tgtEl>
                                        <p:attrNameLst>
                                          <p:attrName>style.visibility</p:attrName>
                                        </p:attrNameLst>
                                      </p:cBhvr>
                                      <p:to>
                                        <p:strVal val="visible"/>
                                      </p:to>
                                    </p:set>
                                    <p:anim calcmode="lin" valueType="num">
                                      <p:cBhvr additive="base">
                                        <p:cTn id="19" dur="500" fill="hold"/>
                                        <p:tgtEl>
                                          <p:spTgt spid="123913"/>
                                        </p:tgtEl>
                                        <p:attrNameLst>
                                          <p:attrName>ppt_x</p:attrName>
                                        </p:attrNameLst>
                                      </p:cBhvr>
                                      <p:tavLst>
                                        <p:tav tm="0">
                                          <p:val>
                                            <p:strVal val="1+#ppt_w/2"/>
                                          </p:val>
                                        </p:tav>
                                        <p:tav tm="100000">
                                          <p:val>
                                            <p:strVal val="#ppt_x"/>
                                          </p:val>
                                        </p:tav>
                                      </p:tavLst>
                                    </p:anim>
                                    <p:anim calcmode="lin" valueType="num">
                                      <p:cBhvr additive="base">
                                        <p:cTn id="20" dur="500" fill="hold"/>
                                        <p:tgtEl>
                                          <p:spTgt spid="12391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9" grpId="0"/>
      <p:bldP spid="123910" grpId="0"/>
      <p:bldP spid="1239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7651" name="Rectangle 3"/>
          <p:cNvSpPr>
            <a:spLocks noChangeArrowheads="1"/>
          </p:cNvSpPr>
          <p:nvPr/>
        </p:nvSpPr>
        <p:spPr bwMode="auto">
          <a:xfrm>
            <a:off x="996950" y="3214688"/>
            <a:ext cx="7462838" cy="830262"/>
          </a:xfrm>
          <a:prstGeom prst="rect">
            <a:avLst/>
          </a:prstGeom>
          <a:noFill/>
          <a:ln w="9525">
            <a:noFill/>
            <a:miter lim="800000"/>
            <a:headEnd/>
            <a:tailEnd/>
          </a:ln>
        </p:spPr>
        <p:txBody>
          <a:bodyPr anchor="ctr">
            <a:spAutoFit/>
          </a:bodyPr>
          <a:lstStyle/>
          <a:p>
            <a:pPr marL="1074738" indent="-1074738"/>
            <a:r>
              <a:rPr lang="de-DE"/>
              <a:t>Art. 6.6.a	</a:t>
            </a:r>
            <a:r>
              <a:rPr lang="en-GB"/>
              <a:t>Any player who arrives at the chessboard after the start of the session shall lose the game. Thus the default time is 0 minutes. The rules of a competition may specify otherwise.</a:t>
            </a:r>
            <a:endParaRPr lang="de-AT"/>
          </a:p>
        </p:txBody>
      </p:sp>
      <p:sp>
        <p:nvSpPr>
          <p:cNvPr id="27652"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b="1">
              <a:solidFill>
                <a:srgbClr val="008000"/>
              </a:solidFill>
            </a:endParaRPr>
          </a:p>
        </p:txBody>
      </p:sp>
      <p:sp>
        <p:nvSpPr>
          <p:cNvPr id="6" name="Rectangle 3"/>
          <p:cNvSpPr>
            <a:spLocks noChangeArrowheads="1"/>
          </p:cNvSpPr>
          <p:nvPr/>
        </p:nvSpPr>
        <p:spPr bwMode="auto">
          <a:xfrm>
            <a:off x="1000125" y="4637088"/>
            <a:ext cx="7462838" cy="1077912"/>
          </a:xfrm>
          <a:prstGeom prst="rect">
            <a:avLst/>
          </a:prstGeom>
          <a:noFill/>
          <a:ln w="9525">
            <a:noFill/>
            <a:miter lim="800000"/>
            <a:headEnd/>
            <a:tailEnd/>
          </a:ln>
        </p:spPr>
        <p:txBody>
          <a:bodyPr anchor="ctr">
            <a:spAutoFit/>
          </a:bodyPr>
          <a:lstStyle/>
          <a:p>
            <a:pPr marL="1074738" indent="-1074738"/>
            <a:r>
              <a:rPr lang="de-DE"/>
              <a:t>Art. 6.6.b	</a:t>
            </a:r>
            <a:r>
              <a:rPr lang="en-GB"/>
              <a:t> In case the rules of a competition specify otherwise, if neither player is present initially, the player who has the white pieces shall lose all the time that elapses until he arrives; unless the rules of the competition specify or the arbiter decides otherwise.</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1+#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8675" name="Rectangle 3"/>
          <p:cNvSpPr>
            <a:spLocks noChangeArrowheads="1"/>
          </p:cNvSpPr>
          <p:nvPr/>
        </p:nvSpPr>
        <p:spPr bwMode="auto">
          <a:xfrm>
            <a:off x="996950" y="2841625"/>
            <a:ext cx="7319963" cy="1323975"/>
          </a:xfrm>
          <a:prstGeom prst="rect">
            <a:avLst/>
          </a:prstGeom>
          <a:noFill/>
          <a:ln w="9525">
            <a:noFill/>
            <a:miter lim="800000"/>
            <a:headEnd/>
            <a:tailEnd/>
          </a:ln>
        </p:spPr>
        <p:txBody>
          <a:bodyPr anchor="ctr">
            <a:spAutoFit/>
          </a:bodyPr>
          <a:lstStyle/>
          <a:p>
            <a:pPr marL="808038" indent="-808038"/>
            <a:r>
              <a:rPr lang="de-DE"/>
              <a:t>Art. 6.7	</a:t>
            </a:r>
            <a:r>
              <a:rPr lang="en-GB"/>
              <a:t>During the game each player, having made his move on the chessboard, shall stop his own clock and start his opponent’s clock. His move is not considered to have been completed until he has done so</a:t>
            </a:r>
            <a:r>
              <a:rPr lang="de-AT"/>
              <a:t>.</a:t>
            </a:r>
          </a:p>
          <a:p>
            <a:pPr marL="808038" indent="-808038"/>
            <a:r>
              <a:rPr lang="de-AT"/>
              <a:t>	</a:t>
            </a:r>
            <a:r>
              <a:rPr lang="de-DE"/>
              <a:t>Exception: mate, stalemate or dead position</a:t>
            </a:r>
            <a:endParaRPr lang="de-AT"/>
          </a:p>
        </p:txBody>
      </p:sp>
      <p:sp>
        <p:nvSpPr>
          <p:cNvPr id="2867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b="1">
              <a:solidFill>
                <a:srgbClr val="008000"/>
              </a:solidFill>
            </a:endParaRPr>
          </a:p>
        </p:txBody>
      </p:sp>
      <p:sp>
        <p:nvSpPr>
          <p:cNvPr id="125960" name="Text Box 8"/>
          <p:cNvSpPr txBox="1">
            <a:spLocks noChangeArrowheads="1"/>
          </p:cNvSpPr>
          <p:nvPr/>
        </p:nvSpPr>
        <p:spPr bwMode="auto">
          <a:xfrm>
            <a:off x="1763713" y="4306888"/>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Ø"/>
            </a:pPr>
            <a:r>
              <a:rPr lang="de-DE"/>
              <a:t>for time control the move has to be completed before flag fall</a:t>
            </a:r>
            <a:endParaRPr lang="de-AT" sz="2400">
              <a:latin typeface="Times New Roman" pitchFamily="18" charset="0"/>
            </a:endParaRPr>
          </a:p>
        </p:txBody>
      </p:sp>
      <p:sp>
        <p:nvSpPr>
          <p:cNvPr id="125961" name="Text Box 9"/>
          <p:cNvSpPr txBox="1">
            <a:spLocks noChangeArrowheads="1"/>
          </p:cNvSpPr>
          <p:nvPr/>
        </p:nvSpPr>
        <p:spPr bwMode="auto">
          <a:xfrm>
            <a:off x="1763713" y="4735513"/>
            <a:ext cx="63373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Ø"/>
            </a:pPr>
            <a:r>
              <a:rPr lang="en-GB"/>
              <a:t>a player must always be allowed to stop his</a:t>
            </a:r>
            <a:r>
              <a:rPr lang="en-GB" i="1"/>
              <a:t> </a:t>
            </a:r>
            <a:r>
              <a:rPr lang="en-GB"/>
              <a:t>clock</a:t>
            </a:r>
            <a:r>
              <a:rPr lang="de-AT"/>
              <a:t> </a:t>
            </a:r>
          </a:p>
        </p:txBody>
      </p:sp>
      <p:sp>
        <p:nvSpPr>
          <p:cNvPr id="125963" name="Text Box 11"/>
          <p:cNvSpPr txBox="1">
            <a:spLocks noChangeArrowheads="1"/>
          </p:cNvSpPr>
          <p:nvPr/>
        </p:nvSpPr>
        <p:spPr bwMode="auto">
          <a:xfrm>
            <a:off x="1763713" y="5157788"/>
            <a:ext cx="6624637" cy="581025"/>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Ø"/>
            </a:pPr>
            <a:r>
              <a:rPr lang="en-GB"/>
              <a:t>a player must stop his clock with the same hand as that with which he made his move</a:t>
            </a:r>
            <a:r>
              <a:rPr lang="de-AT"/>
              <a:t> </a:t>
            </a:r>
          </a:p>
        </p:txBody>
      </p:sp>
      <p:sp>
        <p:nvSpPr>
          <p:cNvPr id="125964" name="Text Box 12"/>
          <p:cNvSpPr txBox="1">
            <a:spLocks noChangeArrowheads="1"/>
          </p:cNvSpPr>
          <p:nvPr/>
        </p:nvSpPr>
        <p:spPr bwMode="auto">
          <a:xfrm>
            <a:off x="1763713" y="5800725"/>
            <a:ext cx="6624637" cy="581025"/>
          </a:xfrm>
          <a:prstGeom prst="rect">
            <a:avLst/>
          </a:prstGeom>
          <a:noFill/>
          <a:ln w="9525">
            <a:noFill/>
            <a:miter lim="800000"/>
            <a:headEnd/>
            <a:tailEnd/>
          </a:ln>
        </p:spPr>
        <p:txBody>
          <a:bodyPr>
            <a:spAutoFit/>
          </a:bodyPr>
          <a:lstStyle/>
          <a:p>
            <a:pPr marL="357188" indent="-357188">
              <a:spcBef>
                <a:spcPct val="50000"/>
              </a:spcBef>
              <a:buFont typeface="Wingdings" pitchFamily="2" charset="2"/>
              <a:buChar char="Ø"/>
            </a:pPr>
            <a:r>
              <a:rPr lang="en-GB"/>
              <a:t>improper clock handling shall be penalised in accordance with article 13.4</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5960"/>
                                        </p:tgtEl>
                                        <p:attrNameLst>
                                          <p:attrName>style.visibility</p:attrName>
                                        </p:attrNameLst>
                                      </p:cBhvr>
                                      <p:to>
                                        <p:strVal val="visible"/>
                                      </p:to>
                                    </p:set>
                                    <p:anim calcmode="lin" valueType="num">
                                      <p:cBhvr additive="base">
                                        <p:cTn id="7" dur="500" fill="hold"/>
                                        <p:tgtEl>
                                          <p:spTgt spid="125960"/>
                                        </p:tgtEl>
                                        <p:attrNameLst>
                                          <p:attrName>ppt_x</p:attrName>
                                        </p:attrNameLst>
                                      </p:cBhvr>
                                      <p:tavLst>
                                        <p:tav tm="0">
                                          <p:val>
                                            <p:strVal val="#ppt_x"/>
                                          </p:val>
                                        </p:tav>
                                        <p:tav tm="100000">
                                          <p:val>
                                            <p:strVal val="#ppt_x"/>
                                          </p:val>
                                        </p:tav>
                                      </p:tavLst>
                                    </p:anim>
                                    <p:anim calcmode="lin" valueType="num">
                                      <p:cBhvr additive="base">
                                        <p:cTn id="8" dur="500" fill="hold"/>
                                        <p:tgtEl>
                                          <p:spTgt spid="12596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25961"/>
                                        </p:tgtEl>
                                        <p:attrNameLst>
                                          <p:attrName>style.visibility</p:attrName>
                                        </p:attrNameLst>
                                      </p:cBhvr>
                                      <p:to>
                                        <p:strVal val="visible"/>
                                      </p:to>
                                    </p:set>
                                    <p:anim calcmode="lin" valueType="num">
                                      <p:cBhvr additive="base">
                                        <p:cTn id="13" dur="500" fill="hold"/>
                                        <p:tgtEl>
                                          <p:spTgt spid="125961"/>
                                        </p:tgtEl>
                                        <p:attrNameLst>
                                          <p:attrName>ppt_x</p:attrName>
                                        </p:attrNameLst>
                                      </p:cBhvr>
                                      <p:tavLst>
                                        <p:tav tm="0">
                                          <p:val>
                                            <p:strVal val="#ppt_x"/>
                                          </p:val>
                                        </p:tav>
                                        <p:tav tm="100000">
                                          <p:val>
                                            <p:strVal val="#ppt_x"/>
                                          </p:val>
                                        </p:tav>
                                      </p:tavLst>
                                    </p:anim>
                                    <p:anim calcmode="lin" valueType="num">
                                      <p:cBhvr additive="base">
                                        <p:cTn id="14" dur="500" fill="hold"/>
                                        <p:tgtEl>
                                          <p:spTgt spid="125961"/>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25963"/>
                                        </p:tgtEl>
                                        <p:attrNameLst>
                                          <p:attrName>style.visibility</p:attrName>
                                        </p:attrNameLst>
                                      </p:cBhvr>
                                      <p:to>
                                        <p:strVal val="visible"/>
                                      </p:to>
                                    </p:set>
                                    <p:anim calcmode="lin" valueType="num">
                                      <p:cBhvr additive="base">
                                        <p:cTn id="19" dur="500" fill="hold"/>
                                        <p:tgtEl>
                                          <p:spTgt spid="125963"/>
                                        </p:tgtEl>
                                        <p:attrNameLst>
                                          <p:attrName>ppt_x</p:attrName>
                                        </p:attrNameLst>
                                      </p:cBhvr>
                                      <p:tavLst>
                                        <p:tav tm="0">
                                          <p:val>
                                            <p:strVal val="#ppt_x"/>
                                          </p:val>
                                        </p:tav>
                                        <p:tav tm="100000">
                                          <p:val>
                                            <p:strVal val="#ppt_x"/>
                                          </p:val>
                                        </p:tav>
                                      </p:tavLst>
                                    </p:anim>
                                    <p:anim calcmode="lin" valueType="num">
                                      <p:cBhvr additive="base">
                                        <p:cTn id="20" dur="500" fill="hold"/>
                                        <p:tgtEl>
                                          <p:spTgt spid="12596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5964"/>
                                        </p:tgtEl>
                                        <p:attrNameLst>
                                          <p:attrName>style.visibility</p:attrName>
                                        </p:attrNameLst>
                                      </p:cBhvr>
                                      <p:to>
                                        <p:strVal val="visible"/>
                                      </p:to>
                                    </p:set>
                                    <p:anim calcmode="lin" valueType="num">
                                      <p:cBhvr additive="base">
                                        <p:cTn id="25" dur="500" fill="hold"/>
                                        <p:tgtEl>
                                          <p:spTgt spid="125964"/>
                                        </p:tgtEl>
                                        <p:attrNameLst>
                                          <p:attrName>ppt_x</p:attrName>
                                        </p:attrNameLst>
                                      </p:cBhvr>
                                      <p:tavLst>
                                        <p:tav tm="0">
                                          <p:val>
                                            <p:strVal val="#ppt_x"/>
                                          </p:val>
                                        </p:tav>
                                        <p:tav tm="100000">
                                          <p:val>
                                            <p:strVal val="#ppt_x"/>
                                          </p:val>
                                        </p:tav>
                                      </p:tavLst>
                                    </p:anim>
                                    <p:anim calcmode="lin" valueType="num">
                                      <p:cBhvr additive="base">
                                        <p:cTn id="26" dur="500" fill="hold"/>
                                        <p:tgtEl>
                                          <p:spTgt spid="1259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60" grpId="0"/>
      <p:bldP spid="125961" grpId="0"/>
      <p:bldP spid="125963" grpId="0"/>
      <p:bldP spid="12596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9699" name="Rectangle 3"/>
          <p:cNvSpPr>
            <a:spLocks noChangeArrowheads="1"/>
          </p:cNvSpPr>
          <p:nvPr/>
        </p:nvSpPr>
        <p:spPr bwMode="auto">
          <a:xfrm>
            <a:off x="996950" y="3489325"/>
            <a:ext cx="7462838" cy="1077913"/>
          </a:xfrm>
          <a:prstGeom prst="rect">
            <a:avLst/>
          </a:prstGeom>
          <a:noFill/>
          <a:ln w="9525">
            <a:noFill/>
            <a:miter lim="800000"/>
            <a:headEnd/>
            <a:tailEnd/>
          </a:ln>
        </p:spPr>
        <p:txBody>
          <a:bodyPr anchor="ctr">
            <a:spAutoFit/>
          </a:bodyPr>
          <a:lstStyle/>
          <a:p>
            <a:pPr marL="979488" indent="-979488"/>
            <a:r>
              <a:rPr lang="de-DE"/>
              <a:t>Art. 6.7.d	</a:t>
            </a:r>
            <a:r>
              <a:rPr lang="en-GB"/>
              <a:t>If a player is unable to use the clock, an assistant, who must be acceptable to the arbiter, may be provided by the player to perform this operation. His clock shall be adjusted by the arbiter in an equitable way</a:t>
            </a:r>
            <a:r>
              <a:rPr lang="de-AT"/>
              <a:t>.</a:t>
            </a:r>
          </a:p>
        </p:txBody>
      </p:sp>
      <p:sp>
        <p:nvSpPr>
          <p:cNvPr id="2970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sz="2000">
              <a:solidFill>
                <a:srgbClr val="0099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s-IS" dirty="0" smtClean="0"/>
              <a:t>Skáklögin </a:t>
            </a:r>
            <a:endParaRPr lang="is-IS" dirty="0"/>
          </a:p>
        </p:txBody>
      </p:sp>
      <p:sp>
        <p:nvSpPr>
          <p:cNvPr id="3" name="Content Placeholder 2"/>
          <p:cNvSpPr>
            <a:spLocks noGrp="1"/>
          </p:cNvSpPr>
          <p:nvPr>
            <p:ph idx="1"/>
          </p:nvPr>
        </p:nvSpPr>
        <p:spPr/>
        <p:txBody>
          <a:bodyPr/>
          <a:lstStyle/>
          <a:p>
            <a:pPr>
              <a:buNone/>
            </a:pPr>
            <a:r>
              <a:rPr lang="is-IS" dirty="0" smtClean="0"/>
              <a:t>   </a:t>
            </a:r>
            <a:endParaRPr lang="is-IS" dirty="0"/>
          </a:p>
        </p:txBody>
      </p:sp>
      <p:sp>
        <p:nvSpPr>
          <p:cNvPr id="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endParaRPr lang="de-AT" sz="2800" b="1" dirty="0">
              <a:solidFill>
                <a:srgbClr val="008000"/>
              </a:solidFill>
            </a:endParaRPr>
          </a:p>
        </p:txBody>
      </p:sp>
      <p:sp>
        <p:nvSpPr>
          <p:cNvPr id="5" name="Rectangle 4"/>
          <p:cNvSpPr>
            <a:spLocks noChangeArrowheads="1"/>
          </p:cNvSpPr>
          <p:nvPr/>
        </p:nvSpPr>
        <p:spPr bwMode="auto">
          <a:xfrm>
            <a:off x="996950" y="4316413"/>
            <a:ext cx="2500313" cy="336550"/>
          </a:xfrm>
          <a:prstGeom prst="rect">
            <a:avLst/>
          </a:prstGeom>
          <a:noFill/>
          <a:ln w="9525">
            <a:noFill/>
            <a:miter lim="800000"/>
            <a:headEnd/>
            <a:tailEnd/>
          </a:ln>
        </p:spPr>
        <p:txBody>
          <a:bodyPr wrap="none" anchor="ctr">
            <a:spAutoFit/>
          </a:bodyPr>
          <a:lstStyle/>
          <a:p>
            <a:pPr marL="169863" indent="-169863">
              <a:buFontTx/>
              <a:buChar char="•"/>
            </a:pPr>
            <a:r>
              <a:rPr lang="en-GB"/>
              <a:t>necessary competence</a:t>
            </a:r>
            <a:r>
              <a:rPr lang="de-AT"/>
              <a:t> </a:t>
            </a:r>
          </a:p>
        </p:txBody>
      </p:sp>
      <p:sp>
        <p:nvSpPr>
          <p:cNvPr id="6" name="Rectangle 5"/>
          <p:cNvSpPr>
            <a:spLocks noChangeArrowheads="1"/>
          </p:cNvSpPr>
          <p:nvPr/>
        </p:nvSpPr>
        <p:spPr bwMode="auto">
          <a:xfrm>
            <a:off x="971550" y="4821238"/>
            <a:ext cx="1968500" cy="336550"/>
          </a:xfrm>
          <a:prstGeom prst="rect">
            <a:avLst/>
          </a:prstGeom>
          <a:noFill/>
          <a:ln w="9525">
            <a:noFill/>
            <a:miter lim="800000"/>
            <a:headEnd/>
            <a:tailEnd/>
          </a:ln>
        </p:spPr>
        <p:txBody>
          <a:bodyPr wrap="none" anchor="ctr">
            <a:spAutoFit/>
          </a:bodyPr>
          <a:lstStyle/>
          <a:p>
            <a:pPr marL="169863" indent="-169863">
              <a:buFontTx/>
              <a:buChar char="•"/>
            </a:pPr>
            <a:r>
              <a:rPr lang="en-GB"/>
              <a:t>sound judgement </a:t>
            </a:r>
            <a:endParaRPr lang="de-DE"/>
          </a:p>
        </p:txBody>
      </p:sp>
      <p:sp>
        <p:nvSpPr>
          <p:cNvPr id="7" name="Rectangle 6"/>
          <p:cNvSpPr>
            <a:spLocks noChangeArrowheads="1"/>
          </p:cNvSpPr>
          <p:nvPr/>
        </p:nvSpPr>
        <p:spPr bwMode="auto">
          <a:xfrm>
            <a:off x="971550" y="5324475"/>
            <a:ext cx="2125663" cy="336550"/>
          </a:xfrm>
          <a:prstGeom prst="rect">
            <a:avLst/>
          </a:prstGeom>
          <a:noFill/>
          <a:ln w="9525">
            <a:noFill/>
            <a:miter lim="800000"/>
            <a:headEnd/>
            <a:tailEnd/>
          </a:ln>
        </p:spPr>
        <p:txBody>
          <a:bodyPr wrap="none" anchor="ctr">
            <a:spAutoFit/>
          </a:bodyPr>
          <a:lstStyle/>
          <a:p>
            <a:pPr marL="169863" indent="-169863">
              <a:buFontTx/>
              <a:buChar char="•"/>
            </a:pPr>
            <a:r>
              <a:rPr lang="en-GB"/>
              <a:t>absolute objectivity</a:t>
            </a:r>
            <a:r>
              <a:rPr lang="de-AT"/>
              <a:t> </a:t>
            </a:r>
            <a:endParaRPr lang="de-DE"/>
          </a:p>
        </p:txBody>
      </p:sp>
      <p:sp>
        <p:nvSpPr>
          <p:cNvPr id="8" name="Text Box 7"/>
          <p:cNvSpPr txBox="1">
            <a:spLocks noChangeArrowheads="1"/>
          </p:cNvSpPr>
          <p:nvPr/>
        </p:nvSpPr>
        <p:spPr bwMode="auto">
          <a:xfrm>
            <a:off x="971550" y="2636838"/>
            <a:ext cx="6337300" cy="947737"/>
          </a:xfrm>
          <a:prstGeom prst="rect">
            <a:avLst/>
          </a:prstGeom>
          <a:noFill/>
          <a:ln w="9525">
            <a:noFill/>
            <a:miter lim="800000"/>
            <a:headEnd/>
            <a:tailEnd/>
          </a:ln>
        </p:spPr>
        <p:txBody>
          <a:bodyPr>
            <a:spAutoFit/>
          </a:bodyPr>
          <a:lstStyle/>
          <a:p>
            <a:pPr>
              <a:spcBef>
                <a:spcPct val="50000"/>
              </a:spcBef>
            </a:pPr>
            <a:r>
              <a:rPr lang="en-GB" b="1" dirty="0">
                <a:solidFill>
                  <a:srgbClr val="008000"/>
                </a:solidFill>
              </a:rPr>
              <a:t>Preface:</a:t>
            </a:r>
          </a:p>
          <a:p>
            <a:pPr>
              <a:spcBef>
                <a:spcPct val="50000"/>
              </a:spcBef>
            </a:pPr>
            <a:r>
              <a:rPr lang="en-GB" dirty="0"/>
              <a:t>The Laws of Chess cannot cover all possible situations that may arise during a game</a:t>
            </a:r>
            <a:r>
              <a:rPr lang="de-AT" dirty="0"/>
              <a:t> </a:t>
            </a:r>
          </a:p>
        </p:txBody>
      </p:sp>
      <p:sp>
        <p:nvSpPr>
          <p:cNvPr id="9" name="Rectangle 8"/>
          <p:cNvSpPr>
            <a:spLocks noChangeArrowheads="1"/>
          </p:cNvSpPr>
          <p:nvPr/>
        </p:nvSpPr>
        <p:spPr bwMode="auto">
          <a:xfrm>
            <a:off x="971550" y="5829300"/>
            <a:ext cx="4964113" cy="336550"/>
          </a:xfrm>
          <a:prstGeom prst="rect">
            <a:avLst/>
          </a:prstGeom>
          <a:noFill/>
          <a:ln w="9525">
            <a:noFill/>
            <a:miter lim="800000"/>
            <a:headEnd/>
            <a:tailEnd/>
          </a:ln>
        </p:spPr>
        <p:txBody>
          <a:bodyPr wrap="none" anchor="ctr">
            <a:spAutoFit/>
          </a:bodyPr>
          <a:lstStyle/>
          <a:p>
            <a:r>
              <a:rPr lang="en-GB"/>
              <a:t>The arbiters should have their freedom of judgement </a:t>
            </a:r>
            <a:endParaRPr lang="de-DE"/>
          </a:p>
        </p:txBody>
      </p:sp>
      <p:sp>
        <p:nvSpPr>
          <p:cNvPr id="10" name="Text Box 9"/>
          <p:cNvSpPr txBox="1">
            <a:spLocks noChangeArrowheads="1"/>
          </p:cNvSpPr>
          <p:nvPr/>
        </p:nvSpPr>
        <p:spPr bwMode="auto">
          <a:xfrm>
            <a:off x="971550" y="3813175"/>
            <a:ext cx="4608513" cy="336550"/>
          </a:xfrm>
          <a:prstGeom prst="rect">
            <a:avLst/>
          </a:prstGeom>
          <a:noFill/>
          <a:ln w="9525">
            <a:noFill/>
            <a:miter lim="800000"/>
            <a:headEnd/>
            <a:tailEnd/>
          </a:ln>
        </p:spPr>
        <p:txBody>
          <a:bodyPr>
            <a:spAutoFit/>
          </a:bodyPr>
          <a:lstStyle/>
          <a:p>
            <a:pPr>
              <a:spcBef>
                <a:spcPct val="50000"/>
              </a:spcBef>
            </a:pPr>
            <a:r>
              <a:rPr lang="en-GB"/>
              <a:t>The Laws assume that arbiters have </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linds(horizontal)">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linds(horizont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blinds(horizontal)">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0723" name="Rectangle 3"/>
          <p:cNvSpPr>
            <a:spLocks noChangeArrowheads="1"/>
          </p:cNvSpPr>
          <p:nvPr/>
        </p:nvSpPr>
        <p:spPr bwMode="auto">
          <a:xfrm>
            <a:off x="996950" y="3279775"/>
            <a:ext cx="7462838" cy="581025"/>
          </a:xfrm>
          <a:prstGeom prst="rect">
            <a:avLst/>
          </a:prstGeom>
          <a:noFill/>
          <a:ln w="9525">
            <a:noFill/>
            <a:miter lim="800000"/>
            <a:headEnd/>
            <a:tailEnd/>
          </a:ln>
        </p:spPr>
        <p:txBody>
          <a:bodyPr anchor="ctr">
            <a:spAutoFit/>
          </a:bodyPr>
          <a:lstStyle/>
          <a:p>
            <a:pPr marL="901700" indent="-901700"/>
            <a:r>
              <a:rPr lang="de-DE"/>
              <a:t>Art. 6.8	</a:t>
            </a:r>
            <a:r>
              <a:rPr lang="en-GB"/>
              <a:t>a flag is considered to have fallen when the arbiter observes the fact or when either player has made a valid claim to that effect</a:t>
            </a:r>
            <a:r>
              <a:rPr lang="de-AT"/>
              <a:t> </a:t>
            </a:r>
          </a:p>
        </p:txBody>
      </p:sp>
      <p:sp>
        <p:nvSpPr>
          <p:cNvPr id="3072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b="1">
              <a:solidFill>
                <a:srgbClr val="008000"/>
              </a:solidFill>
            </a:endParaRPr>
          </a:p>
        </p:txBody>
      </p:sp>
      <p:sp>
        <p:nvSpPr>
          <p:cNvPr id="131077" name="Rectangle 5"/>
          <p:cNvSpPr>
            <a:spLocks noChangeArrowheads="1"/>
          </p:cNvSpPr>
          <p:nvPr/>
        </p:nvSpPr>
        <p:spPr bwMode="auto">
          <a:xfrm>
            <a:off x="996950" y="4149725"/>
            <a:ext cx="7462838" cy="581025"/>
          </a:xfrm>
          <a:prstGeom prst="rect">
            <a:avLst/>
          </a:prstGeom>
          <a:noFill/>
          <a:ln w="9525">
            <a:noFill/>
            <a:miter lim="800000"/>
            <a:headEnd/>
            <a:tailEnd/>
          </a:ln>
        </p:spPr>
        <p:txBody>
          <a:bodyPr anchor="ctr">
            <a:spAutoFit/>
          </a:bodyPr>
          <a:lstStyle/>
          <a:p>
            <a:pPr marL="901700" indent="-901700"/>
            <a:r>
              <a:rPr lang="de-DE"/>
              <a:t>Art. 6.9	</a:t>
            </a:r>
            <a:r>
              <a:rPr lang="en-GB"/>
              <a:t>if a player does not complete the prescribed number of moves in the allotted time, the game is lost by the player.</a:t>
            </a:r>
            <a:r>
              <a:rPr lang="de-AT"/>
              <a:t> </a:t>
            </a:r>
          </a:p>
        </p:txBody>
      </p:sp>
      <p:sp>
        <p:nvSpPr>
          <p:cNvPr id="30726" name="Text Box 6"/>
          <p:cNvSpPr txBox="1">
            <a:spLocks noChangeArrowheads="1"/>
          </p:cNvSpPr>
          <p:nvPr/>
        </p:nvSpPr>
        <p:spPr bwMode="auto">
          <a:xfrm>
            <a:off x="1979613" y="5445125"/>
            <a:ext cx="4537075" cy="457200"/>
          </a:xfrm>
          <a:prstGeom prst="rect">
            <a:avLst/>
          </a:prstGeom>
          <a:noFill/>
          <a:ln w="9525">
            <a:noFill/>
            <a:miter lim="800000"/>
            <a:headEnd/>
            <a:tailEnd/>
          </a:ln>
        </p:spPr>
        <p:txBody>
          <a:bodyPr>
            <a:spAutoFit/>
          </a:bodyPr>
          <a:lstStyle/>
          <a:p>
            <a:pPr>
              <a:spcBef>
                <a:spcPct val="50000"/>
              </a:spcBef>
            </a:pPr>
            <a:endParaRPr lang="de-DE" sz="2400">
              <a:latin typeface="Times New Roman" pitchFamily="18" charset="0"/>
            </a:endParaRPr>
          </a:p>
        </p:txBody>
      </p:sp>
      <p:sp>
        <p:nvSpPr>
          <p:cNvPr id="131079" name="Text Box 7"/>
          <p:cNvSpPr txBox="1">
            <a:spLocks noChangeArrowheads="1"/>
          </p:cNvSpPr>
          <p:nvPr/>
        </p:nvSpPr>
        <p:spPr bwMode="auto">
          <a:xfrm>
            <a:off x="1906588" y="4941888"/>
            <a:ext cx="5978525" cy="947737"/>
          </a:xfrm>
          <a:prstGeom prst="rect">
            <a:avLst/>
          </a:prstGeom>
          <a:noFill/>
          <a:ln w="9525">
            <a:noFill/>
            <a:miter lim="800000"/>
            <a:headEnd/>
            <a:tailEnd/>
          </a:ln>
        </p:spPr>
        <p:txBody>
          <a:bodyPr>
            <a:spAutoFit/>
          </a:bodyPr>
          <a:lstStyle/>
          <a:p>
            <a:pPr>
              <a:spcBef>
                <a:spcPct val="50000"/>
              </a:spcBef>
            </a:pPr>
            <a:r>
              <a:rPr lang="de-DE"/>
              <a:t>exception: mate, stalemate, dead position or draw agreement</a:t>
            </a:r>
          </a:p>
          <a:p>
            <a:pPr>
              <a:spcBef>
                <a:spcPct val="50000"/>
              </a:spcBef>
            </a:pPr>
            <a:r>
              <a:rPr lang="de-DE"/>
              <a:t>if a position according art. 1.3, 5.2.b or 9.6 is on the board the game is drawn without consideration of the clocks</a:t>
            </a:r>
            <a:endParaRPr lang="de-AT"/>
          </a:p>
        </p:txBody>
      </p:sp>
      <p:sp>
        <p:nvSpPr>
          <p:cNvPr id="131080" name="AutoShape 8">
            <a:hlinkClick r:id="rId2" action="ppaction://hlinksldjump" highlightClick="1"/>
          </p:cNvPr>
          <p:cNvSpPr>
            <a:spLocks noChangeArrowheads="1"/>
          </p:cNvSpPr>
          <p:nvPr/>
        </p:nvSpPr>
        <p:spPr bwMode="auto">
          <a:xfrm>
            <a:off x="8027988" y="5445125"/>
            <a:ext cx="503237" cy="504825"/>
          </a:xfrm>
          <a:prstGeom prst="actionButtonForwardNext">
            <a:avLst/>
          </a:prstGeom>
          <a:solidFill>
            <a:schemeClr val="accent1"/>
          </a:solidFill>
          <a:ln w="9525">
            <a:noFill/>
            <a:miter lim="800000"/>
            <a:headEnd/>
            <a:tailEnd/>
          </a:ln>
        </p:spPr>
        <p:txBody>
          <a:bodyPr wrap="none" anchor="ct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1077"/>
                                        </p:tgtEl>
                                        <p:attrNameLst>
                                          <p:attrName>style.visibility</p:attrName>
                                        </p:attrNameLst>
                                      </p:cBhvr>
                                      <p:to>
                                        <p:strVal val="visible"/>
                                      </p:to>
                                    </p:set>
                                    <p:anim calcmode="lin" valueType="num">
                                      <p:cBhvr additive="base">
                                        <p:cTn id="7" dur="500" fill="hold"/>
                                        <p:tgtEl>
                                          <p:spTgt spid="131077"/>
                                        </p:tgtEl>
                                        <p:attrNameLst>
                                          <p:attrName>ppt_x</p:attrName>
                                        </p:attrNameLst>
                                      </p:cBhvr>
                                      <p:tavLst>
                                        <p:tav tm="0">
                                          <p:val>
                                            <p:strVal val="0-#ppt_w/2"/>
                                          </p:val>
                                        </p:tav>
                                        <p:tav tm="100000">
                                          <p:val>
                                            <p:strVal val="#ppt_x"/>
                                          </p:val>
                                        </p:tav>
                                      </p:tavLst>
                                    </p:anim>
                                    <p:anim calcmode="lin" valueType="num">
                                      <p:cBhvr additive="base">
                                        <p:cTn id="8" dur="500" fill="hold"/>
                                        <p:tgtEl>
                                          <p:spTgt spid="1310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31079"/>
                                        </p:tgtEl>
                                        <p:attrNameLst>
                                          <p:attrName>style.visibility</p:attrName>
                                        </p:attrNameLst>
                                      </p:cBhvr>
                                      <p:to>
                                        <p:strVal val="visible"/>
                                      </p:to>
                                    </p:set>
                                    <p:anim calcmode="lin" valueType="num">
                                      <p:cBhvr additive="base">
                                        <p:cTn id="13" dur="500" fill="hold"/>
                                        <p:tgtEl>
                                          <p:spTgt spid="131079"/>
                                        </p:tgtEl>
                                        <p:attrNameLst>
                                          <p:attrName>ppt_x</p:attrName>
                                        </p:attrNameLst>
                                      </p:cBhvr>
                                      <p:tavLst>
                                        <p:tav tm="0">
                                          <p:val>
                                            <p:strVal val="0-#ppt_w/2"/>
                                          </p:val>
                                        </p:tav>
                                        <p:tav tm="100000">
                                          <p:val>
                                            <p:strVal val="#ppt_x"/>
                                          </p:val>
                                        </p:tav>
                                      </p:tavLst>
                                    </p:anim>
                                    <p:anim calcmode="lin" valueType="num">
                                      <p:cBhvr additive="base">
                                        <p:cTn id="14" dur="500" fill="hold"/>
                                        <p:tgtEl>
                                          <p:spTgt spid="131079"/>
                                        </p:tgtEl>
                                        <p:attrNameLst>
                                          <p:attrName>ppt_y</p:attrName>
                                        </p:attrNameLst>
                                      </p:cBhvr>
                                      <p:tavLst>
                                        <p:tav tm="0">
                                          <p:val>
                                            <p:strVal val="#ppt_y"/>
                                          </p:val>
                                        </p:tav>
                                        <p:tav tm="100000">
                                          <p:val>
                                            <p:strVal val="#ppt_y"/>
                                          </p:val>
                                        </p:tav>
                                      </p:tavLst>
                                    </p:anim>
                                  </p:childTnLst>
                                </p:cTn>
                              </p:par>
                              <p:par>
                                <p:cTn id="15" presetID="3" presetClass="entr" presetSubtype="10" fill="hold" grpId="0" nodeType="withEffect">
                                  <p:stCondLst>
                                    <p:cond delay="1000"/>
                                  </p:stCondLst>
                                  <p:childTnLst>
                                    <p:set>
                                      <p:cBhvr>
                                        <p:cTn id="16" dur="1" fill="hold">
                                          <p:stCondLst>
                                            <p:cond delay="0"/>
                                          </p:stCondLst>
                                        </p:cTn>
                                        <p:tgtEl>
                                          <p:spTgt spid="131080"/>
                                        </p:tgtEl>
                                        <p:attrNameLst>
                                          <p:attrName>style.visibility</p:attrName>
                                        </p:attrNameLst>
                                      </p:cBhvr>
                                      <p:to>
                                        <p:strVal val="visible"/>
                                      </p:to>
                                    </p:set>
                                    <p:animEffect transition="in" filter="blinds(horizontal)">
                                      <p:cBhvr>
                                        <p:cTn id="17" dur="500"/>
                                        <p:tgtEl>
                                          <p:spTgt spid="131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077" grpId="0"/>
      <p:bldP spid="131079" grpId="0"/>
      <p:bldP spid="131080" grpId="0" animBg="1"/>
    </p:bld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31746" name="Picture 4"/>
          <p:cNvPicPr>
            <a:picLocks noChangeAspect="1" noChangeArrowheads="1"/>
          </p:cNvPicPr>
          <p:nvPr/>
        </p:nvPicPr>
        <p:blipFill>
          <a:blip r:embed="rId2" cstate="print"/>
          <a:srcRect/>
          <a:stretch>
            <a:fillRect/>
          </a:stretch>
        </p:blipFill>
        <p:spPr bwMode="auto">
          <a:xfrm>
            <a:off x="2843213" y="1700213"/>
            <a:ext cx="4767262" cy="4767262"/>
          </a:xfrm>
          <a:prstGeom prst="rect">
            <a:avLst/>
          </a:prstGeom>
          <a:noFill/>
          <a:ln w="9525">
            <a:noFill/>
            <a:miter lim="800000"/>
            <a:headEnd/>
            <a:tailEnd/>
          </a:ln>
        </p:spPr>
      </p:pic>
      <p:sp>
        <p:nvSpPr>
          <p:cNvPr id="31747" name="AutoShape 5">
            <a:hlinkClick r:id="" action="ppaction://hlinkshowjump?jump=lastslideviewed" highlightClick="1"/>
          </p:cNvPr>
          <p:cNvSpPr>
            <a:spLocks noChangeArrowheads="1"/>
          </p:cNvSpPr>
          <p:nvPr/>
        </p:nvSpPr>
        <p:spPr bwMode="auto">
          <a:xfrm>
            <a:off x="8243888" y="5876925"/>
            <a:ext cx="576262" cy="504825"/>
          </a:xfrm>
          <a:prstGeom prst="actionButtonReturn">
            <a:avLst/>
          </a:prstGeom>
          <a:solidFill>
            <a:schemeClr val="accent1"/>
          </a:solidFill>
          <a:ln w="9525">
            <a:noFill/>
            <a:miter lim="800000"/>
            <a:headEnd/>
            <a:tailEnd/>
          </a:ln>
        </p:spPr>
        <p:txBody>
          <a:bodyPr wrap="none" anchor="ctr"/>
          <a:lstStyle/>
          <a:p>
            <a:endParaRPr lang="de-DE"/>
          </a:p>
        </p:txBody>
      </p:sp>
      <p:sp>
        <p:nvSpPr>
          <p:cNvPr id="31748" name="Text Box 6"/>
          <p:cNvSpPr txBox="1">
            <a:spLocks noChangeArrowheads="1"/>
          </p:cNvSpPr>
          <p:nvPr/>
        </p:nvSpPr>
        <p:spPr bwMode="auto">
          <a:xfrm>
            <a:off x="611188" y="2492375"/>
            <a:ext cx="1944687" cy="1436688"/>
          </a:xfrm>
          <a:prstGeom prst="rect">
            <a:avLst/>
          </a:prstGeom>
          <a:noFill/>
          <a:ln w="9525">
            <a:noFill/>
            <a:miter lim="800000"/>
            <a:headEnd/>
            <a:tailEnd/>
          </a:ln>
        </p:spPr>
        <p:txBody>
          <a:bodyPr>
            <a:spAutoFit/>
          </a:bodyPr>
          <a:lstStyle/>
          <a:p>
            <a:pPr>
              <a:spcBef>
                <a:spcPct val="50000"/>
              </a:spcBef>
            </a:pPr>
            <a:r>
              <a:rPr lang="de-AT"/>
              <a:t>After the move Na5 the flag of Black has fallen.</a:t>
            </a:r>
          </a:p>
          <a:p>
            <a:pPr>
              <a:spcBef>
                <a:spcPct val="50000"/>
              </a:spcBef>
            </a:pPr>
            <a:r>
              <a:rPr lang="de-AT"/>
              <a:t>Draw or won by White?</a:t>
            </a: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2771" name="Rectangle 3"/>
          <p:cNvSpPr>
            <a:spLocks noChangeArrowheads="1"/>
          </p:cNvSpPr>
          <p:nvPr/>
        </p:nvSpPr>
        <p:spPr bwMode="auto">
          <a:xfrm>
            <a:off x="996950" y="3086100"/>
            <a:ext cx="6959600" cy="581025"/>
          </a:xfrm>
          <a:prstGeom prst="rect">
            <a:avLst/>
          </a:prstGeom>
          <a:noFill/>
          <a:ln w="9525">
            <a:noFill/>
            <a:miter lim="800000"/>
            <a:headEnd/>
            <a:tailEnd/>
          </a:ln>
        </p:spPr>
        <p:txBody>
          <a:bodyPr anchor="ctr">
            <a:spAutoFit/>
          </a:bodyPr>
          <a:lstStyle/>
          <a:p>
            <a:pPr marL="1074738" indent="-1074738"/>
            <a:r>
              <a:rPr lang="de-DE"/>
              <a:t>Art. 6.10.a	</a:t>
            </a:r>
            <a:r>
              <a:rPr lang="en-GB"/>
              <a:t>Every indication given by the clocks is considered to be conclusive in the absence of any evident defect</a:t>
            </a:r>
            <a:r>
              <a:rPr lang="de-AT"/>
              <a:t> </a:t>
            </a:r>
          </a:p>
        </p:txBody>
      </p:sp>
      <p:sp>
        <p:nvSpPr>
          <p:cNvPr id="32772"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sz="2000">
              <a:solidFill>
                <a:srgbClr val="009900"/>
              </a:solidFill>
            </a:endParaRPr>
          </a:p>
        </p:txBody>
      </p:sp>
      <p:sp>
        <p:nvSpPr>
          <p:cNvPr id="132105" name="Rectangle 9"/>
          <p:cNvSpPr>
            <a:spLocks noChangeArrowheads="1"/>
          </p:cNvSpPr>
          <p:nvPr/>
        </p:nvSpPr>
        <p:spPr bwMode="auto">
          <a:xfrm>
            <a:off x="996950" y="3990975"/>
            <a:ext cx="6959600" cy="1816100"/>
          </a:xfrm>
          <a:prstGeom prst="rect">
            <a:avLst/>
          </a:prstGeom>
          <a:noFill/>
          <a:ln w="9525">
            <a:noFill/>
            <a:miter lim="800000"/>
            <a:headEnd/>
            <a:tailEnd/>
          </a:ln>
        </p:spPr>
        <p:txBody>
          <a:bodyPr anchor="ctr">
            <a:spAutoFit/>
          </a:bodyPr>
          <a:lstStyle/>
          <a:p>
            <a:pPr marL="1074738" indent="-1074738"/>
            <a:r>
              <a:rPr lang="de-DE"/>
              <a:t>Art. 6.10.b	</a:t>
            </a:r>
            <a:r>
              <a:rPr lang="en-GB"/>
              <a:t> If during a game it is found that the setting of either or both clocks was incorrect, either player or the arbiter shall stop the clocks immediately.</a:t>
            </a:r>
          </a:p>
          <a:p>
            <a:pPr marL="1074738" indent="-1074738"/>
            <a:r>
              <a:rPr lang="en-GB"/>
              <a:t>	The arbiter shall install the correct setting and adjust the times and move counter. </a:t>
            </a:r>
          </a:p>
          <a:p>
            <a:pPr marL="1074738" indent="-1074738"/>
            <a:r>
              <a:rPr lang="en-GB"/>
              <a:t>	He shall use his best judgement when determining the correct settings.</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2105"/>
                                        </p:tgtEl>
                                        <p:attrNameLst>
                                          <p:attrName>style.visibility</p:attrName>
                                        </p:attrNameLst>
                                      </p:cBhvr>
                                      <p:to>
                                        <p:strVal val="visible"/>
                                      </p:to>
                                    </p:set>
                                    <p:anim calcmode="lin" valueType="num">
                                      <p:cBhvr additive="base">
                                        <p:cTn id="7" dur="500" fill="hold"/>
                                        <p:tgtEl>
                                          <p:spTgt spid="132105"/>
                                        </p:tgtEl>
                                        <p:attrNameLst>
                                          <p:attrName>ppt_x</p:attrName>
                                        </p:attrNameLst>
                                      </p:cBhvr>
                                      <p:tavLst>
                                        <p:tav tm="0">
                                          <p:val>
                                            <p:strVal val="#ppt_x"/>
                                          </p:val>
                                        </p:tav>
                                        <p:tav tm="100000">
                                          <p:val>
                                            <p:strVal val="#ppt_x"/>
                                          </p:val>
                                        </p:tav>
                                      </p:tavLst>
                                    </p:anim>
                                    <p:anim calcmode="lin" valueType="num">
                                      <p:cBhvr additive="base">
                                        <p:cTn id="8" dur="500" fill="hold"/>
                                        <p:tgtEl>
                                          <p:spTgt spid="1321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10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4819" name="Rectangle 3"/>
          <p:cNvSpPr>
            <a:spLocks noChangeArrowheads="1"/>
          </p:cNvSpPr>
          <p:nvPr/>
        </p:nvSpPr>
        <p:spPr bwMode="auto">
          <a:xfrm>
            <a:off x="996950" y="3163888"/>
            <a:ext cx="7462838" cy="336550"/>
          </a:xfrm>
          <a:prstGeom prst="rect">
            <a:avLst/>
          </a:prstGeom>
          <a:noFill/>
          <a:ln w="9525">
            <a:noFill/>
            <a:miter lim="800000"/>
            <a:headEnd/>
            <a:tailEnd/>
          </a:ln>
        </p:spPr>
        <p:txBody>
          <a:bodyPr anchor="ctr">
            <a:spAutoFit/>
          </a:bodyPr>
          <a:lstStyle/>
          <a:p>
            <a:pPr marL="898525" indent="-898525"/>
            <a:r>
              <a:rPr lang="de-DE"/>
              <a:t>Art. 6.12	Who is allowed to stop the clock during the game?</a:t>
            </a:r>
            <a:endParaRPr lang="de-AT"/>
          </a:p>
        </p:txBody>
      </p:sp>
      <p:sp>
        <p:nvSpPr>
          <p:cNvPr id="3482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sz="2000">
              <a:solidFill>
                <a:srgbClr val="009900"/>
              </a:solidFill>
            </a:endParaRPr>
          </a:p>
        </p:txBody>
      </p:sp>
      <p:sp>
        <p:nvSpPr>
          <p:cNvPr id="133125" name="Rectangle 5"/>
          <p:cNvSpPr>
            <a:spLocks noChangeArrowheads="1"/>
          </p:cNvSpPr>
          <p:nvPr/>
        </p:nvSpPr>
        <p:spPr bwMode="auto">
          <a:xfrm>
            <a:off x="1931988" y="3716338"/>
            <a:ext cx="6743700" cy="584200"/>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de-DE"/>
              <a:t>the arbiter has to stop, if the game has to be interrupted for any reason</a:t>
            </a:r>
            <a:endParaRPr lang="de-AT"/>
          </a:p>
        </p:txBody>
      </p:sp>
      <p:sp>
        <p:nvSpPr>
          <p:cNvPr id="133126" name="Rectangle 6"/>
          <p:cNvSpPr>
            <a:spLocks noChangeArrowheads="1"/>
          </p:cNvSpPr>
          <p:nvPr/>
        </p:nvSpPr>
        <p:spPr bwMode="auto">
          <a:xfrm>
            <a:off x="1931988" y="4348163"/>
            <a:ext cx="6743700"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a player may stop both the clocks only in order to seek the arbiter’s assistance</a:t>
            </a:r>
            <a:r>
              <a:rPr lang="de-AT"/>
              <a:t> </a:t>
            </a:r>
          </a:p>
        </p:txBody>
      </p:sp>
      <p:sp>
        <p:nvSpPr>
          <p:cNvPr id="133127" name="Rectangle 7"/>
          <p:cNvSpPr>
            <a:spLocks noChangeArrowheads="1"/>
          </p:cNvSpPr>
          <p:nvPr/>
        </p:nvSpPr>
        <p:spPr bwMode="auto">
          <a:xfrm>
            <a:off x="1931988" y="4991100"/>
            <a:ext cx="6743700"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the arbiter shall decide when the game is to be restarted in either case</a:t>
            </a:r>
            <a:r>
              <a:rPr lang="de-AT"/>
              <a:t> </a:t>
            </a:r>
          </a:p>
        </p:txBody>
      </p:sp>
      <p:sp>
        <p:nvSpPr>
          <p:cNvPr id="133128" name="Rectangle 8"/>
          <p:cNvSpPr>
            <a:spLocks noChangeArrowheads="1"/>
          </p:cNvSpPr>
          <p:nvPr/>
        </p:nvSpPr>
        <p:spPr bwMode="auto">
          <a:xfrm>
            <a:off x="1931988" y="5656263"/>
            <a:ext cx="6743700"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the arbiter shall determine if the player had any valid reason to</a:t>
            </a:r>
            <a:r>
              <a:rPr lang="de-AT"/>
              <a:t> stop the clocks; otherwise he will be penalised according art. 13.4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3125"/>
                                        </p:tgtEl>
                                        <p:attrNameLst>
                                          <p:attrName>style.visibility</p:attrName>
                                        </p:attrNameLst>
                                      </p:cBhvr>
                                      <p:to>
                                        <p:strVal val="visible"/>
                                      </p:to>
                                    </p:set>
                                    <p:anim calcmode="lin" valueType="num">
                                      <p:cBhvr additive="base">
                                        <p:cTn id="7" dur="500" fill="hold"/>
                                        <p:tgtEl>
                                          <p:spTgt spid="133125"/>
                                        </p:tgtEl>
                                        <p:attrNameLst>
                                          <p:attrName>ppt_x</p:attrName>
                                        </p:attrNameLst>
                                      </p:cBhvr>
                                      <p:tavLst>
                                        <p:tav tm="0">
                                          <p:val>
                                            <p:strVal val="1+#ppt_w/2"/>
                                          </p:val>
                                        </p:tav>
                                        <p:tav tm="100000">
                                          <p:val>
                                            <p:strVal val="#ppt_x"/>
                                          </p:val>
                                        </p:tav>
                                      </p:tavLst>
                                    </p:anim>
                                    <p:anim calcmode="lin" valueType="num">
                                      <p:cBhvr additive="base">
                                        <p:cTn id="8" dur="500" fill="hold"/>
                                        <p:tgtEl>
                                          <p:spTgt spid="13312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3126"/>
                                        </p:tgtEl>
                                        <p:attrNameLst>
                                          <p:attrName>style.visibility</p:attrName>
                                        </p:attrNameLst>
                                      </p:cBhvr>
                                      <p:to>
                                        <p:strVal val="visible"/>
                                      </p:to>
                                    </p:set>
                                    <p:anim calcmode="lin" valueType="num">
                                      <p:cBhvr additive="base">
                                        <p:cTn id="13" dur="500" fill="hold"/>
                                        <p:tgtEl>
                                          <p:spTgt spid="133126"/>
                                        </p:tgtEl>
                                        <p:attrNameLst>
                                          <p:attrName>ppt_x</p:attrName>
                                        </p:attrNameLst>
                                      </p:cBhvr>
                                      <p:tavLst>
                                        <p:tav tm="0">
                                          <p:val>
                                            <p:strVal val="1+#ppt_w/2"/>
                                          </p:val>
                                        </p:tav>
                                        <p:tav tm="100000">
                                          <p:val>
                                            <p:strVal val="#ppt_x"/>
                                          </p:val>
                                        </p:tav>
                                      </p:tavLst>
                                    </p:anim>
                                    <p:anim calcmode="lin" valueType="num">
                                      <p:cBhvr additive="base">
                                        <p:cTn id="14" dur="500" fill="hold"/>
                                        <p:tgtEl>
                                          <p:spTgt spid="13312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3127"/>
                                        </p:tgtEl>
                                        <p:attrNameLst>
                                          <p:attrName>style.visibility</p:attrName>
                                        </p:attrNameLst>
                                      </p:cBhvr>
                                      <p:to>
                                        <p:strVal val="visible"/>
                                      </p:to>
                                    </p:set>
                                    <p:anim calcmode="lin" valueType="num">
                                      <p:cBhvr additive="base">
                                        <p:cTn id="19" dur="500" fill="hold"/>
                                        <p:tgtEl>
                                          <p:spTgt spid="133127"/>
                                        </p:tgtEl>
                                        <p:attrNameLst>
                                          <p:attrName>ppt_x</p:attrName>
                                        </p:attrNameLst>
                                      </p:cBhvr>
                                      <p:tavLst>
                                        <p:tav tm="0">
                                          <p:val>
                                            <p:strVal val="1+#ppt_w/2"/>
                                          </p:val>
                                        </p:tav>
                                        <p:tav tm="100000">
                                          <p:val>
                                            <p:strVal val="#ppt_x"/>
                                          </p:val>
                                        </p:tav>
                                      </p:tavLst>
                                    </p:anim>
                                    <p:anim calcmode="lin" valueType="num">
                                      <p:cBhvr additive="base">
                                        <p:cTn id="20" dur="500" fill="hold"/>
                                        <p:tgtEl>
                                          <p:spTgt spid="13312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33128"/>
                                        </p:tgtEl>
                                        <p:attrNameLst>
                                          <p:attrName>style.visibility</p:attrName>
                                        </p:attrNameLst>
                                      </p:cBhvr>
                                      <p:to>
                                        <p:strVal val="visible"/>
                                      </p:to>
                                    </p:set>
                                    <p:anim calcmode="lin" valueType="num">
                                      <p:cBhvr additive="base">
                                        <p:cTn id="25" dur="500" fill="hold"/>
                                        <p:tgtEl>
                                          <p:spTgt spid="133128"/>
                                        </p:tgtEl>
                                        <p:attrNameLst>
                                          <p:attrName>ppt_x</p:attrName>
                                        </p:attrNameLst>
                                      </p:cBhvr>
                                      <p:tavLst>
                                        <p:tav tm="0">
                                          <p:val>
                                            <p:strVal val="1+#ppt_w/2"/>
                                          </p:val>
                                        </p:tav>
                                        <p:tav tm="100000">
                                          <p:val>
                                            <p:strVal val="#ppt_x"/>
                                          </p:val>
                                        </p:tav>
                                      </p:tavLst>
                                    </p:anim>
                                    <p:anim calcmode="lin" valueType="num">
                                      <p:cBhvr additive="base">
                                        <p:cTn id="26" dur="500" fill="hold"/>
                                        <p:tgtEl>
                                          <p:spTgt spid="13312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p:bldP spid="133126" grpId="0"/>
      <p:bldP spid="133127" grpId="0"/>
      <p:bldP spid="133128"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5843" name="Rectangle 3"/>
          <p:cNvSpPr>
            <a:spLocks noChangeArrowheads="1"/>
          </p:cNvSpPr>
          <p:nvPr/>
        </p:nvSpPr>
        <p:spPr bwMode="auto">
          <a:xfrm>
            <a:off x="996950" y="3068638"/>
            <a:ext cx="7462838" cy="1069975"/>
          </a:xfrm>
          <a:prstGeom prst="rect">
            <a:avLst/>
          </a:prstGeom>
          <a:noFill/>
          <a:ln w="9525">
            <a:noFill/>
            <a:miter lim="800000"/>
            <a:headEnd/>
            <a:tailEnd/>
          </a:ln>
        </p:spPr>
        <p:txBody>
          <a:bodyPr anchor="ctr">
            <a:spAutoFit/>
          </a:bodyPr>
          <a:lstStyle/>
          <a:p>
            <a:pPr marL="898525" indent="-898525"/>
            <a:r>
              <a:rPr lang="de-DE"/>
              <a:t>Art. 6.13	</a:t>
            </a:r>
            <a:r>
              <a:rPr lang="en-GB"/>
              <a:t>If an irregularity occurs and/or the pieces have to be restored to a previous position, the arbiter shall use his best judgement to determine the times to be shown on the clocks. He shall also, if necessary, adjust the clock’s move counter.</a:t>
            </a:r>
            <a:endParaRPr lang="de-AT"/>
          </a:p>
        </p:txBody>
      </p:sp>
      <p:sp>
        <p:nvSpPr>
          <p:cNvPr id="3584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6: The chess clock</a:t>
            </a:r>
            <a:endParaRPr lang="de-AT" sz="2000">
              <a:solidFill>
                <a:srgbClr val="009900"/>
              </a:solidFill>
            </a:endParaRPr>
          </a:p>
        </p:txBody>
      </p:sp>
      <p:sp>
        <p:nvSpPr>
          <p:cNvPr id="134149" name="Rectangle 5"/>
          <p:cNvSpPr>
            <a:spLocks noChangeArrowheads="1"/>
          </p:cNvSpPr>
          <p:nvPr/>
        </p:nvSpPr>
        <p:spPr bwMode="auto">
          <a:xfrm>
            <a:off x="996950" y="4286250"/>
            <a:ext cx="7462838" cy="1558925"/>
          </a:xfrm>
          <a:prstGeom prst="rect">
            <a:avLst/>
          </a:prstGeom>
          <a:noFill/>
          <a:ln w="9525">
            <a:noFill/>
            <a:miter lim="800000"/>
            <a:headEnd/>
            <a:tailEnd/>
          </a:ln>
        </p:spPr>
        <p:txBody>
          <a:bodyPr anchor="ctr">
            <a:spAutoFit/>
          </a:bodyPr>
          <a:lstStyle/>
          <a:p>
            <a:pPr marL="898525" indent="-898525"/>
            <a:r>
              <a:rPr lang="de-DE"/>
              <a:t>Art. 6.14	</a:t>
            </a:r>
            <a:r>
              <a:rPr lang="en-GB"/>
              <a:t>Screens, monitors, or demonstration boards showing the current position on the chessboard, the moves and the number of moves made, and clocks which also show the number of moves, are allowed in the playing hall. </a:t>
            </a:r>
          </a:p>
          <a:p>
            <a:pPr marL="898525" indent="-898525"/>
            <a:r>
              <a:rPr lang="en-GB"/>
              <a:t>	However, the player may not make a claim relying solely on information shown in this manner.</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4149"/>
                                        </p:tgtEl>
                                        <p:attrNameLst>
                                          <p:attrName>style.visibility</p:attrName>
                                        </p:attrNameLst>
                                      </p:cBhvr>
                                      <p:to>
                                        <p:strVal val="visible"/>
                                      </p:to>
                                    </p:set>
                                    <p:anim calcmode="lin" valueType="num">
                                      <p:cBhvr additive="base">
                                        <p:cTn id="7" dur="500" fill="hold"/>
                                        <p:tgtEl>
                                          <p:spTgt spid="134149"/>
                                        </p:tgtEl>
                                        <p:attrNameLst>
                                          <p:attrName>ppt_x</p:attrName>
                                        </p:attrNameLst>
                                      </p:cBhvr>
                                      <p:tavLst>
                                        <p:tav tm="0">
                                          <p:val>
                                            <p:strVal val="0-#ppt_w/2"/>
                                          </p:val>
                                        </p:tav>
                                        <p:tav tm="100000">
                                          <p:val>
                                            <p:strVal val="#ppt_x"/>
                                          </p:val>
                                        </p:tav>
                                      </p:tavLst>
                                    </p:anim>
                                    <p:anim calcmode="lin" valueType="num">
                                      <p:cBhvr additive="base">
                                        <p:cTn id="8" dur="500" fill="hold"/>
                                        <p:tgtEl>
                                          <p:spTgt spid="1341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6867" name="Rectangle 3"/>
          <p:cNvSpPr>
            <a:spLocks noChangeArrowheads="1"/>
          </p:cNvSpPr>
          <p:nvPr/>
        </p:nvSpPr>
        <p:spPr bwMode="auto">
          <a:xfrm>
            <a:off x="996950" y="3135313"/>
            <a:ext cx="7319963" cy="581025"/>
          </a:xfrm>
          <a:prstGeom prst="rect">
            <a:avLst/>
          </a:prstGeom>
          <a:noFill/>
          <a:ln w="9525">
            <a:noFill/>
            <a:miter lim="800000"/>
            <a:headEnd/>
            <a:tailEnd/>
          </a:ln>
        </p:spPr>
        <p:txBody>
          <a:bodyPr anchor="ctr">
            <a:spAutoFit/>
          </a:bodyPr>
          <a:lstStyle/>
          <a:p>
            <a:pPr marL="1074738" indent="-1074738">
              <a:tabLst>
                <a:tab pos="812800" algn="l"/>
              </a:tabLst>
            </a:pPr>
            <a:r>
              <a:rPr lang="de-DE"/>
              <a:t>Art. 7.1	a.  </a:t>
            </a:r>
            <a:r>
              <a:rPr lang="en-GB"/>
              <a:t>If during a</a:t>
            </a:r>
            <a:r>
              <a:rPr lang="en-GB" i="1"/>
              <a:t> </a:t>
            </a:r>
            <a:r>
              <a:rPr lang="en-GB"/>
              <a:t>game it is found that the initial position of the pieces was incorrect, the game shall be cancelled and a new game played.</a:t>
            </a:r>
            <a:endParaRPr lang="de-AT"/>
          </a:p>
        </p:txBody>
      </p:sp>
      <p:sp>
        <p:nvSpPr>
          <p:cNvPr id="3686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7: Irregularities</a:t>
            </a:r>
            <a:r>
              <a:rPr lang="de-AT">
                <a:solidFill>
                  <a:srgbClr val="008000"/>
                </a:solidFill>
              </a:rPr>
              <a:t> </a:t>
            </a:r>
          </a:p>
        </p:txBody>
      </p:sp>
      <p:sp>
        <p:nvSpPr>
          <p:cNvPr id="135173" name="Text Box 5"/>
          <p:cNvSpPr txBox="1">
            <a:spLocks noChangeArrowheads="1"/>
          </p:cNvSpPr>
          <p:nvPr/>
        </p:nvSpPr>
        <p:spPr bwMode="auto">
          <a:xfrm>
            <a:off x="1835150" y="4005263"/>
            <a:ext cx="6337300" cy="830262"/>
          </a:xfrm>
          <a:prstGeom prst="rect">
            <a:avLst/>
          </a:prstGeom>
          <a:noFill/>
          <a:ln w="9525">
            <a:noFill/>
            <a:miter lim="800000"/>
            <a:headEnd/>
            <a:tailEnd/>
          </a:ln>
        </p:spPr>
        <p:txBody>
          <a:bodyPr>
            <a:spAutoFit/>
          </a:bodyPr>
          <a:lstStyle/>
          <a:p>
            <a:pPr marL="261938" indent="-261938">
              <a:spcBef>
                <a:spcPct val="50000"/>
              </a:spcBef>
              <a:buFont typeface="Wingdings" pitchFamily="2" charset="2"/>
              <a:buNone/>
            </a:pPr>
            <a:r>
              <a:rPr lang="en-GB"/>
              <a:t>b.  If during a game it is found that the chessboard has been placed contrary to article 2.1, the game continues but the position reached must be transferred to a correctly placed chessboard</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5173"/>
                                        </p:tgtEl>
                                        <p:attrNameLst>
                                          <p:attrName>style.visibility</p:attrName>
                                        </p:attrNameLst>
                                      </p:cBhvr>
                                      <p:to>
                                        <p:strVal val="visible"/>
                                      </p:to>
                                    </p:set>
                                    <p:anim calcmode="lin" valueType="num">
                                      <p:cBhvr additive="base">
                                        <p:cTn id="7" dur="500" fill="hold"/>
                                        <p:tgtEl>
                                          <p:spTgt spid="135173"/>
                                        </p:tgtEl>
                                        <p:attrNameLst>
                                          <p:attrName>ppt_x</p:attrName>
                                        </p:attrNameLst>
                                      </p:cBhvr>
                                      <p:tavLst>
                                        <p:tav tm="0">
                                          <p:val>
                                            <p:strVal val="#ppt_x"/>
                                          </p:val>
                                        </p:tav>
                                        <p:tav tm="100000">
                                          <p:val>
                                            <p:strVal val="#ppt_x"/>
                                          </p:val>
                                        </p:tav>
                                      </p:tavLst>
                                    </p:anim>
                                    <p:anim calcmode="lin" valueType="num">
                                      <p:cBhvr additive="base">
                                        <p:cTn id="8" dur="500" fill="hold"/>
                                        <p:tgtEl>
                                          <p:spTgt spid="13517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7891"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7: Irregularities</a:t>
            </a:r>
            <a:r>
              <a:rPr lang="de-AT">
                <a:solidFill>
                  <a:srgbClr val="008000"/>
                </a:solidFill>
              </a:rPr>
              <a:t> </a:t>
            </a:r>
          </a:p>
        </p:txBody>
      </p:sp>
      <p:sp>
        <p:nvSpPr>
          <p:cNvPr id="37892" name="Rectangle 6"/>
          <p:cNvSpPr>
            <a:spLocks noChangeArrowheads="1"/>
          </p:cNvSpPr>
          <p:nvPr/>
        </p:nvSpPr>
        <p:spPr bwMode="auto">
          <a:xfrm>
            <a:off x="996950" y="3135313"/>
            <a:ext cx="6959600" cy="581025"/>
          </a:xfrm>
          <a:prstGeom prst="rect">
            <a:avLst/>
          </a:prstGeom>
          <a:noFill/>
          <a:ln w="9525">
            <a:noFill/>
            <a:miter lim="800000"/>
            <a:headEnd/>
            <a:tailEnd/>
          </a:ln>
        </p:spPr>
        <p:txBody>
          <a:bodyPr anchor="ctr">
            <a:spAutoFit/>
          </a:bodyPr>
          <a:lstStyle/>
          <a:p>
            <a:pPr marL="808038" indent="-808038"/>
            <a:r>
              <a:rPr lang="de-DE"/>
              <a:t>Art. 7.2	</a:t>
            </a:r>
            <a:r>
              <a:rPr lang="en-GB"/>
              <a:t>If a game has begun with colours reversed then it shall continue, unless the arbiter rules otherwise.</a:t>
            </a:r>
            <a:endParaRPr lang="de-AT"/>
          </a:p>
        </p:txBody>
      </p:sp>
      <p:sp>
        <p:nvSpPr>
          <p:cNvPr id="240647" name="Rectangle 7"/>
          <p:cNvSpPr>
            <a:spLocks noChangeArrowheads="1"/>
          </p:cNvSpPr>
          <p:nvPr/>
        </p:nvSpPr>
        <p:spPr bwMode="auto">
          <a:xfrm>
            <a:off x="996950" y="4059238"/>
            <a:ext cx="6959600" cy="1314450"/>
          </a:xfrm>
          <a:prstGeom prst="rect">
            <a:avLst/>
          </a:prstGeom>
          <a:noFill/>
          <a:ln w="9525">
            <a:noFill/>
            <a:miter lim="800000"/>
            <a:headEnd/>
            <a:tailEnd/>
          </a:ln>
        </p:spPr>
        <p:txBody>
          <a:bodyPr anchor="ctr">
            <a:spAutoFit/>
          </a:bodyPr>
          <a:lstStyle/>
          <a:p>
            <a:pPr marL="808038" indent="-808038"/>
            <a:r>
              <a:rPr lang="de-DE"/>
              <a:t>Art. 7.3	</a:t>
            </a:r>
            <a:r>
              <a:rPr lang="en-GB"/>
              <a:t>If a player displaces one or more pieces, he shall re-establish the correct position on his own time. If necessary, either the player or his opponent shall stop the clocks and ask for the arbiter’s assistance. The arbiter may penalise the player who displaced the pieces.</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0647"/>
                                        </p:tgtEl>
                                        <p:attrNameLst>
                                          <p:attrName>style.visibility</p:attrName>
                                        </p:attrNameLst>
                                      </p:cBhvr>
                                      <p:to>
                                        <p:strVal val="visible"/>
                                      </p:to>
                                    </p:set>
                                    <p:anim calcmode="lin" valueType="num">
                                      <p:cBhvr additive="base">
                                        <p:cTn id="7" dur="500" fill="hold"/>
                                        <p:tgtEl>
                                          <p:spTgt spid="240647"/>
                                        </p:tgtEl>
                                        <p:attrNameLst>
                                          <p:attrName>ppt_x</p:attrName>
                                        </p:attrNameLst>
                                      </p:cBhvr>
                                      <p:tavLst>
                                        <p:tav tm="0">
                                          <p:val>
                                            <p:strVal val="#ppt_x"/>
                                          </p:val>
                                        </p:tav>
                                        <p:tav tm="100000">
                                          <p:val>
                                            <p:strVal val="#ppt_x"/>
                                          </p:val>
                                        </p:tav>
                                      </p:tavLst>
                                    </p:anim>
                                    <p:anim calcmode="lin" valueType="num">
                                      <p:cBhvr additive="base">
                                        <p:cTn id="8" dur="500" fill="hold"/>
                                        <p:tgtEl>
                                          <p:spTgt spid="24064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4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8915" name="Rectangle 3"/>
          <p:cNvSpPr>
            <a:spLocks noChangeArrowheads="1"/>
          </p:cNvSpPr>
          <p:nvPr/>
        </p:nvSpPr>
        <p:spPr bwMode="auto">
          <a:xfrm>
            <a:off x="996950" y="3119438"/>
            <a:ext cx="7462838" cy="1069975"/>
          </a:xfrm>
          <a:prstGeom prst="rect">
            <a:avLst/>
          </a:prstGeom>
          <a:noFill/>
          <a:ln w="9525">
            <a:noFill/>
            <a:miter lim="800000"/>
            <a:headEnd/>
            <a:tailEnd/>
          </a:ln>
        </p:spPr>
        <p:txBody>
          <a:bodyPr anchor="ctr">
            <a:spAutoFit/>
          </a:bodyPr>
          <a:lstStyle/>
          <a:p>
            <a:pPr marL="1081088" indent="-1081088"/>
            <a:r>
              <a:rPr lang="de-DE"/>
              <a:t>Art. 7.4.a	</a:t>
            </a:r>
            <a:r>
              <a:rPr lang="en-GB"/>
              <a:t>If during a game it is found that an illegal move, including failing to meet the requirements of the promotion of a pawn or capturing the opponent’s king, has been completed, the position immediately before the irregularity shall be reinstated. </a:t>
            </a:r>
            <a:endParaRPr lang="de-AT"/>
          </a:p>
        </p:txBody>
      </p:sp>
      <p:sp>
        <p:nvSpPr>
          <p:cNvPr id="3891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7: Irregularities</a:t>
            </a:r>
            <a:endParaRPr lang="de-AT" b="1">
              <a:solidFill>
                <a:srgbClr val="008000"/>
              </a:solidFill>
            </a:endParaRPr>
          </a:p>
        </p:txBody>
      </p:sp>
      <p:sp>
        <p:nvSpPr>
          <p:cNvPr id="136197" name="Rectangle 5"/>
          <p:cNvSpPr>
            <a:spLocks noChangeArrowheads="1"/>
          </p:cNvSpPr>
          <p:nvPr/>
        </p:nvSpPr>
        <p:spPr bwMode="auto">
          <a:xfrm>
            <a:off x="2124075" y="4365625"/>
            <a:ext cx="5951538" cy="825500"/>
          </a:xfrm>
          <a:prstGeom prst="rect">
            <a:avLst/>
          </a:prstGeom>
          <a:noFill/>
          <a:ln w="9525">
            <a:noFill/>
            <a:miter lim="800000"/>
            <a:headEnd/>
            <a:tailEnd/>
          </a:ln>
        </p:spPr>
        <p:txBody>
          <a:bodyPr anchor="ctr">
            <a:spAutoFit/>
          </a:bodyPr>
          <a:lstStyle/>
          <a:p>
            <a:r>
              <a:rPr lang="en-GB"/>
              <a:t>If the position immediately before the irregularity cannot be determined the game shall continue from the last identifiable position prior to the irregularity. </a:t>
            </a:r>
            <a:endParaRPr lang="de-AT"/>
          </a:p>
        </p:txBody>
      </p:sp>
      <p:sp>
        <p:nvSpPr>
          <p:cNvPr id="136198" name="Rectangle 6"/>
          <p:cNvSpPr>
            <a:spLocks noChangeArrowheads="1"/>
          </p:cNvSpPr>
          <p:nvPr/>
        </p:nvSpPr>
        <p:spPr bwMode="auto">
          <a:xfrm>
            <a:off x="2124075" y="5373688"/>
            <a:ext cx="5951538" cy="336550"/>
          </a:xfrm>
          <a:prstGeom prst="rect">
            <a:avLst/>
          </a:prstGeom>
          <a:noFill/>
          <a:ln w="9525">
            <a:noFill/>
            <a:miter lim="800000"/>
            <a:headEnd/>
            <a:tailEnd/>
          </a:ln>
        </p:spPr>
        <p:txBody>
          <a:bodyPr anchor="ctr">
            <a:spAutoFit/>
          </a:bodyPr>
          <a:lstStyle/>
          <a:p>
            <a:r>
              <a:rPr lang="en-GB"/>
              <a:t>The clocks shall be adjusted according to article 6.13.</a:t>
            </a:r>
            <a:r>
              <a:rPr lang="de-AT"/>
              <a:t> </a:t>
            </a:r>
          </a:p>
        </p:txBody>
      </p:sp>
      <p:sp>
        <p:nvSpPr>
          <p:cNvPr id="136199" name="Rectangle 7"/>
          <p:cNvSpPr>
            <a:spLocks noChangeArrowheads="1"/>
          </p:cNvSpPr>
          <p:nvPr/>
        </p:nvSpPr>
        <p:spPr bwMode="auto">
          <a:xfrm>
            <a:off x="2124075" y="5876925"/>
            <a:ext cx="5951538" cy="338138"/>
          </a:xfrm>
          <a:prstGeom prst="rect">
            <a:avLst/>
          </a:prstGeom>
          <a:noFill/>
          <a:ln w="9525">
            <a:noFill/>
            <a:miter lim="800000"/>
            <a:headEnd/>
            <a:tailEnd/>
          </a:ln>
        </p:spPr>
        <p:txBody>
          <a:bodyPr anchor="ctr">
            <a:spAutoFit/>
          </a:bodyPr>
          <a:lstStyle/>
          <a:p>
            <a:r>
              <a:rPr lang="en-GB"/>
              <a:t>Article 4.3 and 4.6 apply to the move replacing the illegal move.</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6197"/>
                                        </p:tgtEl>
                                        <p:attrNameLst>
                                          <p:attrName>style.visibility</p:attrName>
                                        </p:attrNameLst>
                                      </p:cBhvr>
                                      <p:to>
                                        <p:strVal val="visible"/>
                                      </p:to>
                                    </p:set>
                                    <p:anim calcmode="lin" valueType="num">
                                      <p:cBhvr additive="base">
                                        <p:cTn id="7" dur="500" fill="hold"/>
                                        <p:tgtEl>
                                          <p:spTgt spid="136197"/>
                                        </p:tgtEl>
                                        <p:attrNameLst>
                                          <p:attrName>ppt_x</p:attrName>
                                        </p:attrNameLst>
                                      </p:cBhvr>
                                      <p:tavLst>
                                        <p:tav tm="0">
                                          <p:val>
                                            <p:strVal val="1+#ppt_w/2"/>
                                          </p:val>
                                        </p:tav>
                                        <p:tav tm="100000">
                                          <p:val>
                                            <p:strVal val="#ppt_x"/>
                                          </p:val>
                                        </p:tav>
                                      </p:tavLst>
                                    </p:anim>
                                    <p:anim calcmode="lin" valueType="num">
                                      <p:cBhvr additive="base">
                                        <p:cTn id="8" dur="500" fill="hold"/>
                                        <p:tgtEl>
                                          <p:spTgt spid="13619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6198"/>
                                        </p:tgtEl>
                                        <p:attrNameLst>
                                          <p:attrName>style.visibility</p:attrName>
                                        </p:attrNameLst>
                                      </p:cBhvr>
                                      <p:to>
                                        <p:strVal val="visible"/>
                                      </p:to>
                                    </p:set>
                                    <p:anim calcmode="lin" valueType="num">
                                      <p:cBhvr additive="base">
                                        <p:cTn id="13" dur="500" fill="hold"/>
                                        <p:tgtEl>
                                          <p:spTgt spid="136198"/>
                                        </p:tgtEl>
                                        <p:attrNameLst>
                                          <p:attrName>ppt_x</p:attrName>
                                        </p:attrNameLst>
                                      </p:cBhvr>
                                      <p:tavLst>
                                        <p:tav tm="0">
                                          <p:val>
                                            <p:strVal val="1+#ppt_w/2"/>
                                          </p:val>
                                        </p:tav>
                                        <p:tav tm="100000">
                                          <p:val>
                                            <p:strVal val="#ppt_x"/>
                                          </p:val>
                                        </p:tav>
                                      </p:tavLst>
                                    </p:anim>
                                    <p:anim calcmode="lin" valueType="num">
                                      <p:cBhvr additive="base">
                                        <p:cTn id="14" dur="500" fill="hold"/>
                                        <p:tgtEl>
                                          <p:spTgt spid="13619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36199"/>
                                        </p:tgtEl>
                                        <p:attrNameLst>
                                          <p:attrName>style.visibility</p:attrName>
                                        </p:attrNameLst>
                                      </p:cBhvr>
                                      <p:to>
                                        <p:strVal val="visible"/>
                                      </p:to>
                                    </p:set>
                                    <p:anim calcmode="lin" valueType="num">
                                      <p:cBhvr additive="base">
                                        <p:cTn id="19" dur="500" fill="hold"/>
                                        <p:tgtEl>
                                          <p:spTgt spid="136199"/>
                                        </p:tgtEl>
                                        <p:attrNameLst>
                                          <p:attrName>ppt_x</p:attrName>
                                        </p:attrNameLst>
                                      </p:cBhvr>
                                      <p:tavLst>
                                        <p:tav tm="0">
                                          <p:val>
                                            <p:strVal val="1+#ppt_w/2"/>
                                          </p:val>
                                        </p:tav>
                                        <p:tav tm="100000">
                                          <p:val>
                                            <p:strVal val="#ppt_x"/>
                                          </p:val>
                                        </p:tav>
                                      </p:tavLst>
                                    </p:anim>
                                    <p:anim calcmode="lin" valueType="num">
                                      <p:cBhvr additive="base">
                                        <p:cTn id="20" dur="500" fill="hold"/>
                                        <p:tgtEl>
                                          <p:spTgt spid="13619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7" grpId="0"/>
      <p:bldP spid="136198" grpId="0"/>
      <p:bldP spid="13619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9939" name="Rectangle 3"/>
          <p:cNvSpPr>
            <a:spLocks noChangeArrowheads="1"/>
          </p:cNvSpPr>
          <p:nvPr/>
        </p:nvSpPr>
        <p:spPr bwMode="auto">
          <a:xfrm>
            <a:off x="996950" y="3113088"/>
            <a:ext cx="7462838" cy="1314450"/>
          </a:xfrm>
          <a:prstGeom prst="rect">
            <a:avLst/>
          </a:prstGeom>
          <a:noFill/>
          <a:ln w="9525">
            <a:noFill/>
            <a:miter lim="800000"/>
            <a:headEnd/>
            <a:tailEnd/>
          </a:ln>
        </p:spPr>
        <p:txBody>
          <a:bodyPr anchor="ctr">
            <a:spAutoFit/>
          </a:bodyPr>
          <a:lstStyle/>
          <a:p>
            <a:pPr marL="1081088" indent="-1081088"/>
            <a:r>
              <a:rPr lang="de-DE"/>
              <a:t>Art. 7.4.b	</a:t>
            </a:r>
            <a:r>
              <a:rPr lang="en-GB"/>
              <a:t>After the action taken under Article 7.4.a., for the first two illegal moves by a player the arbiter shall give two minutes extra time to his opponent in each instance; </a:t>
            </a:r>
          </a:p>
          <a:p>
            <a:pPr marL="1081088" indent="-1081088"/>
            <a:r>
              <a:rPr lang="en-GB"/>
              <a:t>	for a third illegal move by the same player, the arbiter shall declare the game lost by this player. </a:t>
            </a:r>
            <a:endParaRPr lang="de-AT"/>
          </a:p>
        </p:txBody>
      </p:sp>
      <p:sp>
        <p:nvSpPr>
          <p:cNvPr id="3994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7: Irregularities</a:t>
            </a:r>
            <a:endParaRPr lang="de-AT" b="1">
              <a:solidFill>
                <a:srgbClr val="008000"/>
              </a:solidFill>
            </a:endParaRPr>
          </a:p>
        </p:txBody>
      </p:sp>
      <p:sp>
        <p:nvSpPr>
          <p:cNvPr id="137221" name="Rectangle 5"/>
          <p:cNvSpPr>
            <a:spLocks noChangeArrowheads="1"/>
          </p:cNvSpPr>
          <p:nvPr/>
        </p:nvSpPr>
        <p:spPr bwMode="auto">
          <a:xfrm>
            <a:off x="996950" y="4652963"/>
            <a:ext cx="7462838" cy="825500"/>
          </a:xfrm>
          <a:prstGeom prst="rect">
            <a:avLst/>
          </a:prstGeom>
          <a:noFill/>
          <a:ln w="9525">
            <a:noFill/>
            <a:miter lim="800000"/>
            <a:headEnd/>
            <a:tailEnd/>
          </a:ln>
        </p:spPr>
        <p:txBody>
          <a:bodyPr anchor="ctr">
            <a:spAutoFit/>
          </a:bodyPr>
          <a:lstStyle/>
          <a:p>
            <a:pPr marL="1081088" indent="-1081088"/>
            <a:r>
              <a:rPr lang="de-DE"/>
              <a:t>Art. 7.5	</a:t>
            </a:r>
            <a:r>
              <a:rPr lang="en-GB"/>
              <a:t>If during a game it is found that pieces have been displaced from their squares</a:t>
            </a:r>
            <a:r>
              <a:rPr lang="de-DE"/>
              <a:t>, the procedure is the same as in art. 7.4, without any penalty.</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37221"/>
                                        </p:tgtEl>
                                        <p:attrNameLst>
                                          <p:attrName>style.visibility</p:attrName>
                                        </p:attrNameLst>
                                      </p:cBhvr>
                                      <p:to>
                                        <p:strVal val="visible"/>
                                      </p:to>
                                    </p:set>
                                    <p:anim calcmode="lin" valueType="num">
                                      <p:cBhvr additive="base">
                                        <p:cTn id="7" dur="500" fill="hold"/>
                                        <p:tgtEl>
                                          <p:spTgt spid="137221"/>
                                        </p:tgtEl>
                                        <p:attrNameLst>
                                          <p:attrName>ppt_x</p:attrName>
                                        </p:attrNameLst>
                                      </p:cBhvr>
                                      <p:tavLst>
                                        <p:tav tm="0">
                                          <p:val>
                                            <p:strVal val="0-#ppt_w/2"/>
                                          </p:val>
                                        </p:tav>
                                        <p:tav tm="100000">
                                          <p:val>
                                            <p:strVal val="#ppt_x"/>
                                          </p:val>
                                        </p:tav>
                                      </p:tavLst>
                                    </p:anim>
                                    <p:anim calcmode="lin" valueType="num">
                                      <p:cBhvr additive="base">
                                        <p:cTn id="8" dur="500" fill="hold"/>
                                        <p:tgtEl>
                                          <p:spTgt spid="13722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2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0963" name="Rectangle 3"/>
          <p:cNvSpPr>
            <a:spLocks noChangeArrowheads="1"/>
          </p:cNvSpPr>
          <p:nvPr/>
        </p:nvSpPr>
        <p:spPr bwMode="auto">
          <a:xfrm>
            <a:off x="996950" y="2708275"/>
            <a:ext cx="7319963" cy="457200"/>
          </a:xfrm>
          <a:prstGeom prst="rect">
            <a:avLst/>
          </a:prstGeom>
          <a:noFill/>
          <a:ln w="9525">
            <a:noFill/>
            <a:miter lim="800000"/>
            <a:headEnd/>
            <a:tailEnd/>
          </a:ln>
        </p:spPr>
        <p:txBody>
          <a:bodyPr anchor="ctr">
            <a:spAutoFit/>
          </a:bodyPr>
          <a:lstStyle/>
          <a:p>
            <a:pPr marL="808038" indent="-808038"/>
            <a:r>
              <a:rPr lang="de-DE"/>
              <a:t>Art. 8.1	how to record the moves correctly?</a:t>
            </a:r>
            <a:r>
              <a:rPr lang="de-AT" sz="2400">
                <a:latin typeface="Times New Roman" pitchFamily="18" charset="0"/>
              </a:rPr>
              <a:t> </a:t>
            </a:r>
          </a:p>
        </p:txBody>
      </p:sp>
      <p:sp>
        <p:nvSpPr>
          <p:cNvPr id="4096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r>
              <a:rPr lang="de-AT">
                <a:solidFill>
                  <a:srgbClr val="008000"/>
                </a:solidFill>
              </a:rPr>
              <a:t> </a:t>
            </a:r>
          </a:p>
        </p:txBody>
      </p:sp>
      <p:sp>
        <p:nvSpPr>
          <p:cNvPr id="138245" name="Text Box 5"/>
          <p:cNvSpPr txBox="1">
            <a:spLocks noChangeArrowheads="1"/>
          </p:cNvSpPr>
          <p:nvPr/>
        </p:nvSpPr>
        <p:spPr bwMode="auto">
          <a:xfrm>
            <a:off x="1835150" y="3157538"/>
            <a:ext cx="6553200" cy="703262"/>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Ø"/>
            </a:pPr>
            <a:r>
              <a:rPr lang="en-GB"/>
              <a:t>move after move,</a:t>
            </a:r>
            <a:r>
              <a:rPr lang="de-AT"/>
              <a:t> </a:t>
            </a:r>
          </a:p>
          <a:p>
            <a:pPr marL="266700" indent="-266700">
              <a:spcBef>
                <a:spcPct val="50000"/>
              </a:spcBef>
              <a:buFont typeface="Wingdings" pitchFamily="2" charset="2"/>
              <a:buNone/>
            </a:pPr>
            <a:r>
              <a:rPr lang="de-DE"/>
              <a:t>	it is allowed to reply to the opponents move before recording it</a:t>
            </a:r>
            <a:r>
              <a:rPr lang="de-AT"/>
              <a:t> </a:t>
            </a:r>
          </a:p>
        </p:txBody>
      </p:sp>
      <p:sp>
        <p:nvSpPr>
          <p:cNvPr id="138248" name="Text Box 8"/>
          <p:cNvSpPr txBox="1">
            <a:spLocks noChangeArrowheads="1"/>
          </p:cNvSpPr>
          <p:nvPr/>
        </p:nvSpPr>
        <p:spPr bwMode="auto">
          <a:xfrm>
            <a:off x="1835150" y="3921125"/>
            <a:ext cx="6553200" cy="947738"/>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Ø"/>
            </a:pPr>
            <a:r>
              <a:rPr lang="en-GB"/>
              <a:t>as clearly and legibily as possible</a:t>
            </a:r>
            <a:r>
              <a:rPr lang="de-AT"/>
              <a:t> </a:t>
            </a:r>
            <a:r>
              <a:rPr lang="de-DE"/>
              <a:t>, </a:t>
            </a:r>
          </a:p>
          <a:p>
            <a:pPr marL="266700" indent="-266700">
              <a:spcBef>
                <a:spcPct val="50000"/>
              </a:spcBef>
              <a:buFont typeface="Wingdings" pitchFamily="2" charset="2"/>
              <a:buNone/>
            </a:pPr>
            <a:r>
              <a:rPr lang="de-DE"/>
              <a:t>	at the end of the game the scoresheet has to be readable for the arbiter</a:t>
            </a:r>
            <a:endParaRPr lang="de-AT"/>
          </a:p>
        </p:txBody>
      </p:sp>
      <p:sp>
        <p:nvSpPr>
          <p:cNvPr id="138250" name="Text Box 10"/>
          <p:cNvSpPr txBox="1">
            <a:spLocks noChangeArrowheads="1"/>
          </p:cNvSpPr>
          <p:nvPr/>
        </p:nvSpPr>
        <p:spPr bwMode="auto">
          <a:xfrm>
            <a:off x="1835150" y="4929188"/>
            <a:ext cx="6553200" cy="947737"/>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Ø"/>
            </a:pPr>
            <a:r>
              <a:rPr lang="en-GB"/>
              <a:t>in the algebraic notation</a:t>
            </a:r>
            <a:r>
              <a:rPr lang="de-DE"/>
              <a:t>,</a:t>
            </a:r>
          </a:p>
          <a:p>
            <a:pPr marL="266700" indent="-266700">
              <a:spcBef>
                <a:spcPct val="50000"/>
              </a:spcBef>
              <a:buFont typeface="Wingdings" pitchFamily="2" charset="2"/>
              <a:buNone/>
            </a:pPr>
            <a:r>
              <a:rPr lang="en-GB"/>
              <a:t>	each player is free to use the first letter of the name which is commonly used in his country</a:t>
            </a:r>
            <a:r>
              <a:rPr lang="de-AT"/>
              <a:t> </a:t>
            </a:r>
          </a:p>
        </p:txBody>
      </p:sp>
      <p:sp>
        <p:nvSpPr>
          <p:cNvPr id="138253" name="Text Box 13"/>
          <p:cNvSpPr txBox="1">
            <a:spLocks noChangeArrowheads="1"/>
          </p:cNvSpPr>
          <p:nvPr/>
        </p:nvSpPr>
        <p:spPr bwMode="auto">
          <a:xfrm>
            <a:off x="1835150" y="6045200"/>
            <a:ext cx="6553200"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Ø"/>
            </a:pPr>
            <a:r>
              <a:rPr lang="en-GB"/>
              <a:t>on the scoresheet prescribed for the competition</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8245"/>
                                        </p:tgtEl>
                                        <p:attrNameLst>
                                          <p:attrName>style.visibility</p:attrName>
                                        </p:attrNameLst>
                                      </p:cBhvr>
                                      <p:to>
                                        <p:strVal val="visible"/>
                                      </p:to>
                                    </p:set>
                                    <p:anim calcmode="lin" valueType="num">
                                      <p:cBhvr additive="base">
                                        <p:cTn id="7" dur="500" fill="hold"/>
                                        <p:tgtEl>
                                          <p:spTgt spid="138245"/>
                                        </p:tgtEl>
                                        <p:attrNameLst>
                                          <p:attrName>ppt_x</p:attrName>
                                        </p:attrNameLst>
                                      </p:cBhvr>
                                      <p:tavLst>
                                        <p:tav tm="0">
                                          <p:val>
                                            <p:strVal val="#ppt_x"/>
                                          </p:val>
                                        </p:tav>
                                        <p:tav tm="100000">
                                          <p:val>
                                            <p:strVal val="#ppt_x"/>
                                          </p:val>
                                        </p:tav>
                                      </p:tavLst>
                                    </p:anim>
                                    <p:anim calcmode="lin" valueType="num">
                                      <p:cBhvr additive="base">
                                        <p:cTn id="8" dur="500" fill="hold"/>
                                        <p:tgtEl>
                                          <p:spTgt spid="13824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8248"/>
                                        </p:tgtEl>
                                        <p:attrNameLst>
                                          <p:attrName>style.visibility</p:attrName>
                                        </p:attrNameLst>
                                      </p:cBhvr>
                                      <p:to>
                                        <p:strVal val="visible"/>
                                      </p:to>
                                    </p:set>
                                    <p:anim calcmode="lin" valueType="num">
                                      <p:cBhvr additive="base">
                                        <p:cTn id="13" dur="500" fill="hold"/>
                                        <p:tgtEl>
                                          <p:spTgt spid="138248"/>
                                        </p:tgtEl>
                                        <p:attrNameLst>
                                          <p:attrName>ppt_x</p:attrName>
                                        </p:attrNameLst>
                                      </p:cBhvr>
                                      <p:tavLst>
                                        <p:tav tm="0">
                                          <p:val>
                                            <p:strVal val="#ppt_x"/>
                                          </p:val>
                                        </p:tav>
                                        <p:tav tm="100000">
                                          <p:val>
                                            <p:strVal val="#ppt_x"/>
                                          </p:val>
                                        </p:tav>
                                      </p:tavLst>
                                    </p:anim>
                                    <p:anim calcmode="lin" valueType="num">
                                      <p:cBhvr additive="base">
                                        <p:cTn id="14" dur="500" fill="hold"/>
                                        <p:tgtEl>
                                          <p:spTgt spid="13824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8250"/>
                                        </p:tgtEl>
                                        <p:attrNameLst>
                                          <p:attrName>style.visibility</p:attrName>
                                        </p:attrNameLst>
                                      </p:cBhvr>
                                      <p:to>
                                        <p:strVal val="visible"/>
                                      </p:to>
                                    </p:set>
                                    <p:anim calcmode="lin" valueType="num">
                                      <p:cBhvr additive="base">
                                        <p:cTn id="19" dur="500" fill="hold"/>
                                        <p:tgtEl>
                                          <p:spTgt spid="138250"/>
                                        </p:tgtEl>
                                        <p:attrNameLst>
                                          <p:attrName>ppt_x</p:attrName>
                                        </p:attrNameLst>
                                      </p:cBhvr>
                                      <p:tavLst>
                                        <p:tav tm="0">
                                          <p:val>
                                            <p:strVal val="#ppt_x"/>
                                          </p:val>
                                        </p:tav>
                                        <p:tav tm="100000">
                                          <p:val>
                                            <p:strVal val="#ppt_x"/>
                                          </p:val>
                                        </p:tav>
                                      </p:tavLst>
                                    </p:anim>
                                    <p:anim calcmode="lin" valueType="num">
                                      <p:cBhvr additive="base">
                                        <p:cTn id="20" dur="500" fill="hold"/>
                                        <p:tgtEl>
                                          <p:spTgt spid="138250"/>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8253"/>
                                        </p:tgtEl>
                                        <p:attrNameLst>
                                          <p:attrName>style.visibility</p:attrName>
                                        </p:attrNameLst>
                                      </p:cBhvr>
                                      <p:to>
                                        <p:strVal val="visible"/>
                                      </p:to>
                                    </p:set>
                                    <p:anim calcmode="lin" valueType="num">
                                      <p:cBhvr additive="base">
                                        <p:cTn id="25" dur="500" fill="hold"/>
                                        <p:tgtEl>
                                          <p:spTgt spid="138253"/>
                                        </p:tgtEl>
                                        <p:attrNameLst>
                                          <p:attrName>ppt_x</p:attrName>
                                        </p:attrNameLst>
                                      </p:cBhvr>
                                      <p:tavLst>
                                        <p:tav tm="0">
                                          <p:val>
                                            <p:strVal val="#ppt_x"/>
                                          </p:val>
                                        </p:tav>
                                        <p:tav tm="100000">
                                          <p:val>
                                            <p:strVal val="#ppt_x"/>
                                          </p:val>
                                        </p:tav>
                                      </p:tavLst>
                                    </p:anim>
                                    <p:anim calcmode="lin" valueType="num">
                                      <p:cBhvr additive="base">
                                        <p:cTn id="26" dur="500" fill="hold"/>
                                        <p:tgtEl>
                                          <p:spTgt spid="1382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5" grpId="0"/>
      <p:bldP spid="138248" grpId="0"/>
      <p:bldP spid="138250" grpId="0"/>
      <p:bldP spid="13825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 name="Rectangle 3"/>
          <p:cNvSpPr>
            <a:spLocks noChangeArrowheads="1"/>
          </p:cNvSpPr>
          <p:nvPr/>
        </p:nvSpPr>
        <p:spPr bwMode="auto">
          <a:xfrm>
            <a:off x="996950" y="3163888"/>
            <a:ext cx="5160963" cy="336550"/>
          </a:xfrm>
          <a:prstGeom prst="rect">
            <a:avLst/>
          </a:prstGeom>
          <a:noFill/>
          <a:ln w="9525">
            <a:noFill/>
            <a:miter lim="800000"/>
            <a:headEnd/>
            <a:tailEnd/>
          </a:ln>
        </p:spPr>
        <p:txBody>
          <a:bodyPr wrap="none" anchor="ctr">
            <a:spAutoFit/>
          </a:bodyPr>
          <a:lstStyle/>
          <a:p>
            <a:pPr marL="808038" indent="-808038"/>
            <a:r>
              <a:rPr lang="de-DE"/>
              <a:t>Art. 4.1	</a:t>
            </a:r>
            <a:r>
              <a:rPr lang="en-GB"/>
              <a:t>Each move must be made with one hand only</a:t>
            </a:r>
            <a:r>
              <a:rPr lang="de-AT"/>
              <a:t> </a:t>
            </a:r>
          </a:p>
        </p:txBody>
      </p:sp>
      <p:sp>
        <p:nvSpPr>
          <p:cNvPr id="4" name="Rectangle 4"/>
          <p:cNvSpPr>
            <a:spLocks noChangeArrowheads="1"/>
          </p:cNvSpPr>
          <p:nvPr/>
        </p:nvSpPr>
        <p:spPr bwMode="auto">
          <a:xfrm>
            <a:off x="971550" y="4678363"/>
            <a:ext cx="4764088" cy="1322387"/>
          </a:xfrm>
          <a:prstGeom prst="rect">
            <a:avLst/>
          </a:prstGeom>
          <a:noFill/>
          <a:ln w="9525">
            <a:noFill/>
            <a:miter lim="800000"/>
            <a:headEnd/>
            <a:tailEnd/>
          </a:ln>
        </p:spPr>
        <p:txBody>
          <a:bodyPr wrap="none" anchor="ctr">
            <a:spAutoFit/>
          </a:bodyPr>
          <a:lstStyle/>
          <a:p>
            <a:pPr marL="987425" indent="-184150">
              <a:buFontTx/>
              <a:buChar char="-"/>
            </a:pPr>
            <a:r>
              <a:rPr lang="en-GB"/>
              <a:t>only the player having the move </a:t>
            </a:r>
          </a:p>
          <a:p>
            <a:pPr marL="987425" indent="-184150">
              <a:buFontTx/>
              <a:buChar char="-"/>
            </a:pPr>
            <a:endParaRPr lang="en-GB"/>
          </a:p>
          <a:p>
            <a:pPr marL="987425" indent="-184150">
              <a:buFontTx/>
              <a:buChar char="-"/>
            </a:pPr>
            <a:r>
              <a:rPr lang="en-GB"/>
              <a:t>only for adjusted pieces</a:t>
            </a:r>
          </a:p>
          <a:p>
            <a:pPr marL="987425" indent="-184150">
              <a:buFontTx/>
              <a:buChar char="-"/>
            </a:pPr>
            <a:endParaRPr lang="en-GB"/>
          </a:p>
          <a:p>
            <a:pPr marL="987425" indent="-184150"/>
            <a:r>
              <a:rPr lang="de-DE"/>
              <a:t>-	if the opponent is absent call the arbiter</a:t>
            </a:r>
          </a:p>
        </p:txBody>
      </p:sp>
      <p:sp>
        <p:nvSpPr>
          <p:cNvPr id="5"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4: The act of moving the pieces</a:t>
            </a:r>
            <a:endParaRPr lang="de-AT" b="1">
              <a:solidFill>
                <a:srgbClr val="008000"/>
              </a:solidFill>
            </a:endParaRPr>
          </a:p>
        </p:txBody>
      </p:sp>
      <p:sp>
        <p:nvSpPr>
          <p:cNvPr id="6" name="Text Box 7"/>
          <p:cNvSpPr txBox="1">
            <a:spLocks noChangeArrowheads="1"/>
          </p:cNvSpPr>
          <p:nvPr/>
        </p:nvSpPr>
        <p:spPr bwMode="auto">
          <a:xfrm>
            <a:off x="971550" y="3949700"/>
            <a:ext cx="5529263" cy="584200"/>
          </a:xfrm>
          <a:prstGeom prst="rect">
            <a:avLst/>
          </a:prstGeom>
          <a:noFill/>
          <a:ln w="9525">
            <a:noFill/>
            <a:miter lim="800000"/>
            <a:headEnd/>
            <a:tailEnd/>
          </a:ln>
        </p:spPr>
        <p:txBody>
          <a:bodyPr>
            <a:spAutoFit/>
          </a:bodyPr>
          <a:lstStyle/>
          <a:p>
            <a:pPr marL="803275" indent="-803275">
              <a:spcBef>
                <a:spcPct val="50000"/>
              </a:spcBef>
            </a:pPr>
            <a:r>
              <a:rPr lang="de-DE"/>
              <a:t>Art. 4.2	</a:t>
            </a:r>
            <a:r>
              <a:rPr lang="en-GB"/>
              <a:t>adjusting of one or more pieces on their squares</a:t>
            </a:r>
            <a:r>
              <a:rPr lang="de-AT"/>
              <a:t> </a:t>
            </a:r>
            <a:r>
              <a:rPr lang="de-DE"/>
              <a:t>– „j‘adoube“ or „I adjust“</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0-#ppt_w/2"/>
                                          </p:val>
                                        </p:tav>
                                        <p:tav tm="100000">
                                          <p:val>
                                            <p:strVal val="#ppt_x"/>
                                          </p:val>
                                        </p:tav>
                                      </p:tavLst>
                                    </p:anim>
                                    <p:anim calcmode="lin" valueType="num">
                                      <p:cBhvr additive="base">
                                        <p:cTn id="14" dur="500" fill="hold"/>
                                        <p:tgtEl>
                                          <p:spTgt spid="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1987" name="Rectangle 3"/>
          <p:cNvSpPr>
            <a:spLocks noChangeArrowheads="1"/>
          </p:cNvSpPr>
          <p:nvPr/>
        </p:nvSpPr>
        <p:spPr bwMode="auto">
          <a:xfrm>
            <a:off x="996950" y="3068638"/>
            <a:ext cx="7319963" cy="830262"/>
          </a:xfrm>
          <a:prstGeom prst="rect">
            <a:avLst/>
          </a:prstGeom>
          <a:noFill/>
          <a:ln w="9525">
            <a:noFill/>
            <a:miter lim="800000"/>
            <a:headEnd/>
            <a:tailEnd/>
          </a:ln>
        </p:spPr>
        <p:txBody>
          <a:bodyPr anchor="ctr">
            <a:spAutoFit/>
          </a:bodyPr>
          <a:lstStyle/>
          <a:p>
            <a:pPr marL="808038" indent="-808038"/>
            <a:r>
              <a:rPr lang="de-DE"/>
              <a:t>Art. 8.1	</a:t>
            </a:r>
            <a:r>
              <a:rPr lang="en-GB"/>
              <a:t>It is forbidden to write the moves in advance, unless the player is claiming a draw according to Article 9.2 or 9.3</a:t>
            </a:r>
            <a:r>
              <a:rPr lang="de-AT"/>
              <a:t>  or the game is adjourned</a:t>
            </a:r>
            <a:endParaRPr lang="de-AT" sz="2400">
              <a:latin typeface="Times New Roman" pitchFamily="18" charset="0"/>
            </a:endParaRPr>
          </a:p>
        </p:txBody>
      </p:sp>
      <p:sp>
        <p:nvSpPr>
          <p:cNvPr id="4198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r>
              <a:rPr lang="de-AT">
                <a:solidFill>
                  <a:srgbClr val="008000"/>
                </a:solidFill>
              </a:rPr>
              <a:t> </a:t>
            </a:r>
          </a:p>
        </p:txBody>
      </p:sp>
      <p:sp>
        <p:nvSpPr>
          <p:cNvPr id="258056" name="Text Box 8"/>
          <p:cNvSpPr txBox="1">
            <a:spLocks noChangeArrowheads="1"/>
          </p:cNvSpPr>
          <p:nvPr/>
        </p:nvSpPr>
        <p:spPr bwMode="auto">
          <a:xfrm>
            <a:off x="1835150" y="5340350"/>
            <a:ext cx="6553200" cy="825500"/>
          </a:xfrm>
          <a:prstGeom prst="rect">
            <a:avLst/>
          </a:prstGeom>
          <a:noFill/>
          <a:ln w="9525">
            <a:noFill/>
            <a:miter lim="800000"/>
            <a:headEnd/>
            <a:tailEnd/>
          </a:ln>
        </p:spPr>
        <p:txBody>
          <a:bodyPr>
            <a:spAutoFit/>
          </a:bodyPr>
          <a:lstStyle/>
          <a:p>
            <a:pPr>
              <a:spcBef>
                <a:spcPct val="50000"/>
              </a:spcBef>
              <a:buFont typeface="Wingdings" pitchFamily="2" charset="2"/>
              <a:buNone/>
            </a:pPr>
            <a:r>
              <a:rPr lang="en-GB"/>
              <a:t>If a player is unable to keep score, an assistant, who must be acceptable to the arbiter, may be provided by the player to write the moves. His clock shall be adjusted by the arbiter in an equitable way.</a:t>
            </a:r>
            <a:endParaRPr lang="de-AT"/>
          </a:p>
        </p:txBody>
      </p:sp>
      <p:sp>
        <p:nvSpPr>
          <p:cNvPr id="41990" name="Text Box 9"/>
          <p:cNvSpPr txBox="1">
            <a:spLocks noChangeArrowheads="1"/>
          </p:cNvSpPr>
          <p:nvPr/>
        </p:nvSpPr>
        <p:spPr bwMode="auto">
          <a:xfrm>
            <a:off x="1835150" y="4073525"/>
            <a:ext cx="6624638" cy="1069975"/>
          </a:xfrm>
          <a:prstGeom prst="rect">
            <a:avLst/>
          </a:prstGeom>
          <a:noFill/>
          <a:ln w="9525">
            <a:noFill/>
            <a:miter lim="800000"/>
            <a:headEnd/>
            <a:tailEnd/>
          </a:ln>
        </p:spPr>
        <p:txBody>
          <a:bodyPr>
            <a:spAutoFit/>
          </a:bodyPr>
          <a:lstStyle/>
          <a:p>
            <a:pPr>
              <a:spcBef>
                <a:spcPct val="50000"/>
              </a:spcBef>
            </a:pPr>
            <a:r>
              <a:rPr lang="en-GB"/>
              <a:t>A player may reply to his opponent’s move before recording it, if he so wishes. He must record his previous move before making another. Both players must record the offer of a draw on the scoresheet. (Appendix E.13)</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8056"/>
                                        </p:tgtEl>
                                        <p:attrNameLst>
                                          <p:attrName>style.visibility</p:attrName>
                                        </p:attrNameLst>
                                      </p:cBhvr>
                                      <p:to>
                                        <p:strVal val="visible"/>
                                      </p:to>
                                    </p:set>
                                    <p:anim calcmode="lin" valueType="num">
                                      <p:cBhvr additive="base">
                                        <p:cTn id="7" dur="500" fill="hold"/>
                                        <p:tgtEl>
                                          <p:spTgt spid="258056"/>
                                        </p:tgtEl>
                                        <p:attrNameLst>
                                          <p:attrName>ppt_x</p:attrName>
                                        </p:attrNameLst>
                                      </p:cBhvr>
                                      <p:tavLst>
                                        <p:tav tm="0">
                                          <p:val>
                                            <p:strVal val="#ppt_x"/>
                                          </p:val>
                                        </p:tav>
                                        <p:tav tm="100000">
                                          <p:val>
                                            <p:strVal val="#ppt_x"/>
                                          </p:val>
                                        </p:tav>
                                      </p:tavLst>
                                    </p:anim>
                                    <p:anim calcmode="lin" valueType="num">
                                      <p:cBhvr additive="base">
                                        <p:cTn id="8" dur="500" fill="hold"/>
                                        <p:tgtEl>
                                          <p:spTgt spid="25805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805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3011" name="Rectangle 3"/>
          <p:cNvSpPr>
            <a:spLocks noChangeArrowheads="1"/>
          </p:cNvSpPr>
          <p:nvPr/>
        </p:nvSpPr>
        <p:spPr bwMode="auto">
          <a:xfrm>
            <a:off x="996950" y="3484563"/>
            <a:ext cx="7246938" cy="339725"/>
          </a:xfrm>
          <a:prstGeom prst="rect">
            <a:avLst/>
          </a:prstGeom>
          <a:noFill/>
          <a:ln w="9525">
            <a:noFill/>
            <a:miter lim="800000"/>
            <a:headEnd/>
            <a:tailEnd/>
          </a:ln>
        </p:spPr>
        <p:txBody>
          <a:bodyPr anchor="ctr">
            <a:spAutoFit/>
          </a:bodyPr>
          <a:lstStyle/>
          <a:p>
            <a:pPr marL="814388" indent="-814388"/>
            <a:r>
              <a:rPr lang="de-DE"/>
              <a:t>Art. 8.2	The </a:t>
            </a:r>
            <a:r>
              <a:rPr lang="en-GB"/>
              <a:t>scoresheet shall be visible to the arbiter throughout the game</a:t>
            </a:r>
            <a:r>
              <a:rPr lang="de-AT"/>
              <a:t> </a:t>
            </a:r>
          </a:p>
        </p:txBody>
      </p:sp>
      <p:sp>
        <p:nvSpPr>
          <p:cNvPr id="43012"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endParaRPr lang="de-AT" b="1">
              <a:solidFill>
                <a:srgbClr val="008000"/>
              </a:solidFill>
            </a:endParaRPr>
          </a:p>
        </p:txBody>
      </p:sp>
      <p:sp>
        <p:nvSpPr>
          <p:cNvPr id="139269" name="Rectangle 5"/>
          <p:cNvSpPr>
            <a:spLocks noChangeArrowheads="1"/>
          </p:cNvSpPr>
          <p:nvPr/>
        </p:nvSpPr>
        <p:spPr bwMode="auto">
          <a:xfrm>
            <a:off x="1835150" y="4149725"/>
            <a:ext cx="5951538" cy="581025"/>
          </a:xfrm>
          <a:prstGeom prst="rect">
            <a:avLst/>
          </a:prstGeom>
          <a:noFill/>
          <a:ln w="9525">
            <a:noFill/>
            <a:miter lim="800000"/>
            <a:headEnd/>
            <a:tailEnd/>
          </a:ln>
        </p:spPr>
        <p:txBody>
          <a:bodyPr anchor="ctr">
            <a:spAutoFit/>
          </a:bodyPr>
          <a:lstStyle/>
          <a:p>
            <a:r>
              <a:rPr lang="de-DE"/>
              <a:t>During a game the arbiter should check if the scoresheets are up to date.</a:t>
            </a:r>
            <a:endParaRPr lang="de-AT"/>
          </a:p>
        </p:txBody>
      </p:sp>
      <p:sp>
        <p:nvSpPr>
          <p:cNvPr id="139272" name="Rectangle 8"/>
          <p:cNvSpPr>
            <a:spLocks noChangeArrowheads="1"/>
          </p:cNvSpPr>
          <p:nvPr/>
        </p:nvSpPr>
        <p:spPr bwMode="auto">
          <a:xfrm>
            <a:off x="996950" y="5130800"/>
            <a:ext cx="7462838" cy="336550"/>
          </a:xfrm>
          <a:prstGeom prst="rect">
            <a:avLst/>
          </a:prstGeom>
          <a:noFill/>
          <a:ln w="9525">
            <a:noFill/>
            <a:miter lim="800000"/>
            <a:headEnd/>
            <a:tailEnd/>
          </a:ln>
        </p:spPr>
        <p:txBody>
          <a:bodyPr anchor="ctr">
            <a:spAutoFit/>
          </a:bodyPr>
          <a:lstStyle/>
          <a:p>
            <a:pPr marL="814388" indent="-814388"/>
            <a:r>
              <a:rPr lang="de-DE"/>
              <a:t>Art. 8.3	</a:t>
            </a:r>
            <a:r>
              <a:rPr lang="en-GB"/>
              <a:t>The scoresheets are the property of the organisers of the event</a:t>
            </a:r>
            <a:r>
              <a:rPr lang="de-AT"/>
              <a:t> </a:t>
            </a:r>
            <a:r>
              <a:rPr lang="de-DE"/>
              <a:t>.</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39269"/>
                                        </p:tgtEl>
                                        <p:attrNameLst>
                                          <p:attrName>style.visibility</p:attrName>
                                        </p:attrNameLst>
                                      </p:cBhvr>
                                      <p:to>
                                        <p:strVal val="visible"/>
                                      </p:to>
                                    </p:set>
                                    <p:anim calcmode="lin" valueType="num">
                                      <p:cBhvr additive="base">
                                        <p:cTn id="7" dur="500" fill="hold"/>
                                        <p:tgtEl>
                                          <p:spTgt spid="139269"/>
                                        </p:tgtEl>
                                        <p:attrNameLst>
                                          <p:attrName>ppt_x</p:attrName>
                                        </p:attrNameLst>
                                      </p:cBhvr>
                                      <p:tavLst>
                                        <p:tav tm="0">
                                          <p:val>
                                            <p:strVal val="1+#ppt_w/2"/>
                                          </p:val>
                                        </p:tav>
                                        <p:tav tm="100000">
                                          <p:val>
                                            <p:strVal val="#ppt_x"/>
                                          </p:val>
                                        </p:tav>
                                      </p:tavLst>
                                    </p:anim>
                                    <p:anim calcmode="lin" valueType="num">
                                      <p:cBhvr additive="base">
                                        <p:cTn id="8" dur="500" fill="hold"/>
                                        <p:tgtEl>
                                          <p:spTgt spid="13926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39272"/>
                                        </p:tgtEl>
                                        <p:attrNameLst>
                                          <p:attrName>style.visibility</p:attrName>
                                        </p:attrNameLst>
                                      </p:cBhvr>
                                      <p:to>
                                        <p:strVal val="visible"/>
                                      </p:to>
                                    </p:set>
                                    <p:anim calcmode="lin" valueType="num">
                                      <p:cBhvr additive="base">
                                        <p:cTn id="13" dur="500" fill="hold"/>
                                        <p:tgtEl>
                                          <p:spTgt spid="139272"/>
                                        </p:tgtEl>
                                        <p:attrNameLst>
                                          <p:attrName>ppt_x</p:attrName>
                                        </p:attrNameLst>
                                      </p:cBhvr>
                                      <p:tavLst>
                                        <p:tav tm="0">
                                          <p:val>
                                            <p:strVal val="1+#ppt_w/2"/>
                                          </p:val>
                                        </p:tav>
                                        <p:tav tm="100000">
                                          <p:val>
                                            <p:strVal val="#ppt_x"/>
                                          </p:val>
                                        </p:tav>
                                      </p:tavLst>
                                    </p:anim>
                                    <p:anim calcmode="lin" valueType="num">
                                      <p:cBhvr additive="base">
                                        <p:cTn id="14" dur="500" fill="hold"/>
                                        <p:tgtEl>
                                          <p:spTgt spid="1392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9" grpId="0"/>
      <p:bldP spid="13927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4035"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endParaRPr lang="de-AT" b="1">
              <a:solidFill>
                <a:srgbClr val="008000"/>
              </a:solidFill>
            </a:endParaRPr>
          </a:p>
        </p:txBody>
      </p:sp>
      <p:sp>
        <p:nvSpPr>
          <p:cNvPr id="44036" name="Textfeld 3"/>
          <p:cNvSpPr txBox="1">
            <a:spLocks noChangeArrowheads="1"/>
          </p:cNvSpPr>
          <p:nvPr/>
        </p:nvSpPr>
        <p:spPr bwMode="auto">
          <a:xfrm>
            <a:off x="1000125" y="2928938"/>
            <a:ext cx="7429500" cy="1570037"/>
          </a:xfrm>
          <a:prstGeom prst="rect">
            <a:avLst/>
          </a:prstGeom>
          <a:noFill/>
          <a:ln w="9525">
            <a:noFill/>
            <a:miter lim="800000"/>
            <a:headEnd/>
            <a:tailEnd/>
          </a:ln>
        </p:spPr>
        <p:txBody>
          <a:bodyPr>
            <a:spAutoFit/>
          </a:bodyPr>
          <a:lstStyle/>
          <a:p>
            <a:pPr marL="1074738" indent="-1074738"/>
            <a:r>
              <a:rPr lang="de-DE"/>
              <a:t>Art. 8.4	</a:t>
            </a:r>
            <a:r>
              <a:rPr lang="en-GB"/>
              <a:t>If a player has less than five minutes left on his clock at some stage in a period and does not have additional time of 30 seconds or more added with each move, then he is not obliged to meet the requirements of Article 8.1. Immediately after one flag has fallen the player must update his scoresheet completely before moving a piece on the chessboard.</a:t>
            </a:r>
            <a:endParaRPr lang="de-AT"/>
          </a:p>
        </p:txBody>
      </p:sp>
      <p:sp>
        <p:nvSpPr>
          <p:cNvPr id="44037" name="Textfeld 4"/>
          <p:cNvSpPr txBox="1">
            <a:spLocks noChangeArrowheads="1"/>
          </p:cNvSpPr>
          <p:nvPr/>
        </p:nvSpPr>
        <p:spPr bwMode="auto">
          <a:xfrm>
            <a:off x="1000125" y="4702175"/>
            <a:ext cx="7643813" cy="584200"/>
          </a:xfrm>
          <a:prstGeom prst="rect">
            <a:avLst/>
          </a:prstGeom>
          <a:noFill/>
          <a:ln w="9525">
            <a:noFill/>
            <a:miter lim="800000"/>
            <a:headEnd/>
            <a:tailEnd/>
          </a:ln>
        </p:spPr>
        <p:txBody>
          <a:bodyPr>
            <a:spAutoFit/>
          </a:bodyPr>
          <a:lstStyle/>
          <a:p>
            <a:pPr marL="1074738" indent="-1074738"/>
            <a:r>
              <a:rPr lang="de-DE"/>
              <a:t>Art. 8.5.a	I</a:t>
            </a:r>
            <a:r>
              <a:rPr lang="en-GB"/>
              <a:t>f neither player is required to keep score under Article 8.4, the arbiter or an assistant should try to be present and keep score</a:t>
            </a:r>
            <a:endParaRPr lang="de-AT"/>
          </a:p>
        </p:txBody>
      </p:sp>
      <p:sp>
        <p:nvSpPr>
          <p:cNvPr id="6" name="Rectangle 6"/>
          <p:cNvSpPr>
            <a:spLocks noChangeArrowheads="1"/>
          </p:cNvSpPr>
          <p:nvPr/>
        </p:nvSpPr>
        <p:spPr bwMode="auto">
          <a:xfrm>
            <a:off x="2071670" y="5357826"/>
            <a:ext cx="6238875" cy="1077218"/>
          </a:xfrm>
          <a:prstGeom prst="rect">
            <a:avLst/>
          </a:prstGeom>
          <a:noFill/>
          <a:ln w="9525">
            <a:noFill/>
            <a:miter lim="800000"/>
            <a:headEnd/>
            <a:tailEnd/>
          </a:ln>
        </p:spPr>
        <p:txBody>
          <a:bodyPr anchor="ctr">
            <a:spAutoFit/>
          </a:bodyPr>
          <a:lstStyle/>
          <a:p>
            <a:pPr marL="0" lvl="8">
              <a:defRPr/>
            </a:pPr>
            <a:r>
              <a:rPr lang="en-GB"/>
              <a:t>Immediately after one flag has fallen,</a:t>
            </a:r>
            <a:r>
              <a:rPr lang="en-GB" i="1"/>
              <a:t> </a:t>
            </a:r>
            <a:r>
              <a:rPr lang="en-GB"/>
              <a:t>the arbiter shall stop the clocks. </a:t>
            </a:r>
          </a:p>
          <a:p>
            <a:pPr marL="0" lvl="8">
              <a:defRPr/>
            </a:pPr>
            <a:r>
              <a:rPr lang="en-GB"/>
              <a:t>Then both players shall update their scoresheets, using the arbiter’s or the opponent’s scoresheet.</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36867" name="Rectangle 3"/>
          <p:cNvSpPr>
            <a:spLocks noChangeArrowheads="1"/>
          </p:cNvSpPr>
          <p:nvPr/>
        </p:nvSpPr>
        <p:spPr bwMode="auto">
          <a:xfrm>
            <a:off x="996950" y="2874963"/>
            <a:ext cx="7462838" cy="1570037"/>
          </a:xfrm>
          <a:prstGeom prst="rect">
            <a:avLst/>
          </a:prstGeom>
          <a:noFill/>
          <a:ln w="9525">
            <a:noFill/>
            <a:miter lim="800000"/>
            <a:headEnd/>
            <a:tailEnd/>
          </a:ln>
        </p:spPr>
        <p:txBody>
          <a:bodyPr anchor="ctr">
            <a:spAutoFit/>
          </a:bodyPr>
          <a:lstStyle/>
          <a:p>
            <a:pPr marL="1074738" indent="-1074738">
              <a:defRPr/>
            </a:pPr>
            <a:r>
              <a:rPr lang="de-DE"/>
              <a:t>Art. 8.5.b	</a:t>
            </a:r>
            <a:r>
              <a:rPr lang="en-GB"/>
              <a:t>If only one player is not required to keep score under Article 8.4, he must, as soon as either flag has fallen, update his scoresheet completely before moving a piece on the chessboard. Provided it is the player’s move, he may use his opponent’s scoresheet, but must return it before making a move.</a:t>
            </a:r>
            <a:endParaRPr lang="de-AT"/>
          </a:p>
          <a:p>
            <a:pPr marL="896938" indent="-896938">
              <a:defRPr/>
            </a:pPr>
            <a:endParaRPr lang="de-AT"/>
          </a:p>
        </p:txBody>
      </p:sp>
      <p:sp>
        <p:nvSpPr>
          <p:cNvPr id="4506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endParaRPr lang="de-AT" b="1">
              <a:solidFill>
                <a:srgbClr val="008000"/>
              </a:solidFill>
            </a:endParaRPr>
          </a:p>
        </p:txBody>
      </p:sp>
      <p:sp>
        <p:nvSpPr>
          <p:cNvPr id="141317" name="Rectangle 5"/>
          <p:cNvSpPr>
            <a:spLocks noChangeArrowheads="1"/>
          </p:cNvSpPr>
          <p:nvPr/>
        </p:nvSpPr>
        <p:spPr bwMode="auto">
          <a:xfrm>
            <a:off x="996950" y="4487863"/>
            <a:ext cx="7462838" cy="830262"/>
          </a:xfrm>
          <a:prstGeom prst="rect">
            <a:avLst/>
          </a:prstGeom>
          <a:noFill/>
          <a:ln w="9525">
            <a:noFill/>
            <a:miter lim="800000"/>
            <a:headEnd/>
            <a:tailEnd/>
          </a:ln>
        </p:spPr>
        <p:txBody>
          <a:bodyPr anchor="ctr">
            <a:spAutoFit/>
          </a:bodyPr>
          <a:lstStyle/>
          <a:p>
            <a:pPr marL="1074738" indent="-1074738"/>
            <a:r>
              <a:rPr lang="de-DE"/>
              <a:t>Art. 8.5.c	</a:t>
            </a:r>
            <a:r>
              <a:rPr lang="en-GB"/>
              <a:t>If no complete scoresheet is available, the players must reconstruct the game on a second chessboard under the control of the arbiter or an assistant</a:t>
            </a:r>
            <a:endParaRPr lang="de-AT"/>
          </a:p>
        </p:txBody>
      </p:sp>
      <p:sp>
        <p:nvSpPr>
          <p:cNvPr id="141318" name="Rectangle 6"/>
          <p:cNvSpPr>
            <a:spLocks noChangeArrowheads="1"/>
          </p:cNvSpPr>
          <p:nvPr/>
        </p:nvSpPr>
        <p:spPr bwMode="auto">
          <a:xfrm>
            <a:off x="2119313" y="5345113"/>
            <a:ext cx="6238875" cy="584200"/>
          </a:xfrm>
          <a:prstGeom prst="rect">
            <a:avLst/>
          </a:prstGeom>
          <a:noFill/>
          <a:ln w="9525">
            <a:noFill/>
            <a:miter lim="800000"/>
            <a:headEnd/>
            <a:tailEnd/>
          </a:ln>
        </p:spPr>
        <p:txBody>
          <a:bodyPr anchor="ctr">
            <a:spAutoFit/>
          </a:bodyPr>
          <a:lstStyle/>
          <a:p>
            <a:pPr marL="365125" indent="-365125">
              <a:buFont typeface="Wingdings" pitchFamily="2" charset="2"/>
              <a:buChar char="Ø"/>
            </a:pPr>
            <a:r>
              <a:rPr lang="de-DE"/>
              <a:t>first record the actual position, clock times and number of moves made</a:t>
            </a:r>
            <a:endParaRPr lang="de-AT"/>
          </a:p>
        </p:txBody>
      </p:sp>
      <p:sp>
        <p:nvSpPr>
          <p:cNvPr id="141320" name="Rectangle 8"/>
          <p:cNvSpPr>
            <a:spLocks noChangeArrowheads="1"/>
          </p:cNvSpPr>
          <p:nvPr/>
        </p:nvSpPr>
        <p:spPr bwMode="auto">
          <a:xfrm>
            <a:off x="2119313" y="5972175"/>
            <a:ext cx="6238875" cy="336550"/>
          </a:xfrm>
          <a:prstGeom prst="rect">
            <a:avLst/>
          </a:prstGeom>
          <a:noFill/>
          <a:ln w="9525">
            <a:noFill/>
            <a:miter lim="800000"/>
            <a:headEnd/>
            <a:tailEnd/>
          </a:ln>
        </p:spPr>
        <p:txBody>
          <a:bodyPr anchor="ctr">
            <a:spAutoFit/>
          </a:bodyPr>
          <a:lstStyle/>
          <a:p>
            <a:pPr marL="365125" indent="-365125">
              <a:buFont typeface="Wingdings" pitchFamily="2" charset="2"/>
              <a:buChar char="Ø"/>
            </a:pPr>
            <a:r>
              <a:rPr lang="de-DE"/>
              <a:t>both players are obliged to reconstruct the game immediately</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1317"/>
                                        </p:tgtEl>
                                        <p:attrNameLst>
                                          <p:attrName>style.visibility</p:attrName>
                                        </p:attrNameLst>
                                      </p:cBhvr>
                                      <p:to>
                                        <p:strVal val="visible"/>
                                      </p:to>
                                    </p:set>
                                    <p:anim calcmode="lin" valueType="num">
                                      <p:cBhvr additive="base">
                                        <p:cTn id="7" dur="500" fill="hold"/>
                                        <p:tgtEl>
                                          <p:spTgt spid="141317"/>
                                        </p:tgtEl>
                                        <p:attrNameLst>
                                          <p:attrName>ppt_x</p:attrName>
                                        </p:attrNameLst>
                                      </p:cBhvr>
                                      <p:tavLst>
                                        <p:tav tm="0">
                                          <p:val>
                                            <p:strVal val="0-#ppt_w/2"/>
                                          </p:val>
                                        </p:tav>
                                        <p:tav tm="100000">
                                          <p:val>
                                            <p:strVal val="#ppt_x"/>
                                          </p:val>
                                        </p:tav>
                                      </p:tavLst>
                                    </p:anim>
                                    <p:anim calcmode="lin" valueType="num">
                                      <p:cBhvr additive="base">
                                        <p:cTn id="8" dur="500" fill="hold"/>
                                        <p:tgtEl>
                                          <p:spTgt spid="14131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1318"/>
                                        </p:tgtEl>
                                        <p:attrNameLst>
                                          <p:attrName>style.visibility</p:attrName>
                                        </p:attrNameLst>
                                      </p:cBhvr>
                                      <p:to>
                                        <p:strVal val="visible"/>
                                      </p:to>
                                    </p:set>
                                    <p:anim calcmode="lin" valueType="num">
                                      <p:cBhvr additive="base">
                                        <p:cTn id="13" dur="500" fill="hold"/>
                                        <p:tgtEl>
                                          <p:spTgt spid="141318"/>
                                        </p:tgtEl>
                                        <p:attrNameLst>
                                          <p:attrName>ppt_x</p:attrName>
                                        </p:attrNameLst>
                                      </p:cBhvr>
                                      <p:tavLst>
                                        <p:tav tm="0">
                                          <p:val>
                                            <p:strVal val="0-#ppt_w/2"/>
                                          </p:val>
                                        </p:tav>
                                        <p:tav tm="100000">
                                          <p:val>
                                            <p:strVal val="#ppt_x"/>
                                          </p:val>
                                        </p:tav>
                                      </p:tavLst>
                                    </p:anim>
                                    <p:anim calcmode="lin" valueType="num">
                                      <p:cBhvr additive="base">
                                        <p:cTn id="14" dur="500" fill="hold"/>
                                        <p:tgtEl>
                                          <p:spTgt spid="14131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41320"/>
                                        </p:tgtEl>
                                        <p:attrNameLst>
                                          <p:attrName>style.visibility</p:attrName>
                                        </p:attrNameLst>
                                      </p:cBhvr>
                                      <p:to>
                                        <p:strVal val="visible"/>
                                      </p:to>
                                    </p:set>
                                    <p:anim calcmode="lin" valueType="num">
                                      <p:cBhvr additive="base">
                                        <p:cTn id="19" dur="500" fill="hold"/>
                                        <p:tgtEl>
                                          <p:spTgt spid="141320"/>
                                        </p:tgtEl>
                                        <p:attrNameLst>
                                          <p:attrName>ppt_x</p:attrName>
                                        </p:attrNameLst>
                                      </p:cBhvr>
                                      <p:tavLst>
                                        <p:tav tm="0">
                                          <p:val>
                                            <p:strVal val="0-#ppt_w/2"/>
                                          </p:val>
                                        </p:tav>
                                        <p:tav tm="100000">
                                          <p:val>
                                            <p:strVal val="#ppt_x"/>
                                          </p:val>
                                        </p:tav>
                                      </p:tavLst>
                                    </p:anim>
                                    <p:anim calcmode="lin" valueType="num">
                                      <p:cBhvr additive="base">
                                        <p:cTn id="20" dur="500" fill="hold"/>
                                        <p:tgtEl>
                                          <p:spTgt spid="14132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7" grpId="0"/>
      <p:bldP spid="141318" grpId="0"/>
      <p:bldP spid="141320"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6083" name="Rectangle 3"/>
          <p:cNvSpPr>
            <a:spLocks noChangeArrowheads="1"/>
          </p:cNvSpPr>
          <p:nvPr/>
        </p:nvSpPr>
        <p:spPr bwMode="auto">
          <a:xfrm>
            <a:off x="996950" y="3143250"/>
            <a:ext cx="7319963" cy="1069975"/>
          </a:xfrm>
          <a:prstGeom prst="rect">
            <a:avLst/>
          </a:prstGeom>
          <a:noFill/>
          <a:ln w="9525">
            <a:noFill/>
            <a:miter lim="800000"/>
            <a:headEnd/>
            <a:tailEnd/>
          </a:ln>
        </p:spPr>
        <p:txBody>
          <a:bodyPr anchor="ctr">
            <a:spAutoFit/>
          </a:bodyPr>
          <a:lstStyle/>
          <a:p>
            <a:pPr marL="808038" indent="-808038"/>
            <a:r>
              <a:rPr lang="de-DE"/>
              <a:t>Art. 8.6	</a:t>
            </a:r>
            <a:r>
              <a:rPr lang="en-GB"/>
              <a:t>If the scoresheets cannot be brought up to date showing that a player has overstepped the allotted time, the next move made shall be considered as the first of the following time period, unless there is evidence that more moves have been made.</a:t>
            </a:r>
            <a:endParaRPr lang="de-AT"/>
          </a:p>
        </p:txBody>
      </p:sp>
      <p:sp>
        <p:nvSpPr>
          <p:cNvPr id="4608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8: The recording of the moves</a:t>
            </a:r>
            <a:endParaRPr lang="de-AT" b="1">
              <a:solidFill>
                <a:srgbClr val="008000"/>
              </a:solidFill>
            </a:endParaRPr>
          </a:p>
        </p:txBody>
      </p:sp>
      <p:sp>
        <p:nvSpPr>
          <p:cNvPr id="142345" name="Rectangle 9"/>
          <p:cNvSpPr>
            <a:spLocks noChangeArrowheads="1"/>
          </p:cNvSpPr>
          <p:nvPr/>
        </p:nvSpPr>
        <p:spPr bwMode="auto">
          <a:xfrm>
            <a:off x="996950" y="4572000"/>
            <a:ext cx="7319963" cy="1323975"/>
          </a:xfrm>
          <a:prstGeom prst="rect">
            <a:avLst/>
          </a:prstGeom>
          <a:noFill/>
          <a:ln w="9525">
            <a:noFill/>
            <a:miter lim="800000"/>
            <a:headEnd/>
            <a:tailEnd/>
          </a:ln>
        </p:spPr>
        <p:txBody>
          <a:bodyPr anchor="ctr">
            <a:spAutoFit/>
          </a:bodyPr>
          <a:lstStyle/>
          <a:p>
            <a:pPr marL="808038" indent="-808038"/>
            <a:r>
              <a:rPr lang="de-DE"/>
              <a:t>Art. 8.7	</a:t>
            </a:r>
            <a:r>
              <a:rPr lang="en-GB"/>
              <a:t>At the conclusion of the game both players shall sign both scoresheets, indicating the result of the game.</a:t>
            </a:r>
          </a:p>
          <a:p>
            <a:pPr marL="808038" indent="-808038"/>
            <a:r>
              <a:rPr lang="en-GB"/>
              <a:t>	</a:t>
            </a:r>
          </a:p>
          <a:p>
            <a:pPr marL="808038" indent="-808038"/>
            <a:r>
              <a:rPr lang="en-GB"/>
              <a:t>	Even if incorrect, this result shall stand, unless the arbiter decides otherwise.</a:t>
            </a:r>
            <a:r>
              <a:rPr lang="de-DE"/>
              <a:t>.</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2345"/>
                                        </p:tgtEl>
                                        <p:attrNameLst>
                                          <p:attrName>style.visibility</p:attrName>
                                        </p:attrNameLst>
                                      </p:cBhvr>
                                      <p:to>
                                        <p:strVal val="visible"/>
                                      </p:to>
                                    </p:set>
                                    <p:anim calcmode="lin" valueType="num">
                                      <p:cBhvr additive="base">
                                        <p:cTn id="7" dur="500" fill="hold"/>
                                        <p:tgtEl>
                                          <p:spTgt spid="142345"/>
                                        </p:tgtEl>
                                        <p:attrNameLst>
                                          <p:attrName>ppt_x</p:attrName>
                                        </p:attrNameLst>
                                      </p:cBhvr>
                                      <p:tavLst>
                                        <p:tav tm="0">
                                          <p:val>
                                            <p:strVal val="#ppt_x"/>
                                          </p:val>
                                        </p:tav>
                                        <p:tav tm="100000">
                                          <p:val>
                                            <p:strVal val="#ppt_x"/>
                                          </p:val>
                                        </p:tav>
                                      </p:tavLst>
                                    </p:anim>
                                    <p:anim calcmode="lin" valueType="num">
                                      <p:cBhvr additive="base">
                                        <p:cTn id="8" dur="500" fill="hold"/>
                                        <p:tgtEl>
                                          <p:spTgt spid="14234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4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7107" name="Rectangle 3"/>
          <p:cNvSpPr>
            <a:spLocks noChangeArrowheads="1"/>
          </p:cNvSpPr>
          <p:nvPr/>
        </p:nvSpPr>
        <p:spPr bwMode="auto">
          <a:xfrm>
            <a:off x="996950" y="3670300"/>
            <a:ext cx="7462838" cy="830263"/>
          </a:xfrm>
          <a:prstGeom prst="rect">
            <a:avLst/>
          </a:prstGeom>
          <a:noFill/>
          <a:ln w="9525">
            <a:noFill/>
            <a:miter lim="800000"/>
            <a:headEnd/>
            <a:tailEnd/>
          </a:ln>
        </p:spPr>
        <p:txBody>
          <a:bodyPr anchor="ctr">
            <a:spAutoFit/>
          </a:bodyPr>
          <a:lstStyle/>
          <a:p>
            <a:pPr marL="1074738" indent="-1074738"/>
            <a:r>
              <a:rPr lang="de-DE"/>
              <a:t>Art. 9.1.a	</a:t>
            </a:r>
            <a:r>
              <a:rPr lang="en-GB"/>
              <a:t>The rules of a competition may specify that players cannot agree to a draw, whether in less than a specified number of moves or at all, without the consent of the arbiter.</a:t>
            </a:r>
            <a:endParaRPr lang="de-AT"/>
          </a:p>
        </p:txBody>
      </p:sp>
      <p:sp>
        <p:nvSpPr>
          <p:cNvPr id="4710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8131" name="Rectangle 3"/>
          <p:cNvSpPr>
            <a:spLocks noChangeArrowheads="1"/>
          </p:cNvSpPr>
          <p:nvPr/>
        </p:nvSpPr>
        <p:spPr bwMode="auto">
          <a:xfrm>
            <a:off x="2071688" y="3643313"/>
            <a:ext cx="6075362" cy="336550"/>
          </a:xfrm>
          <a:prstGeom prst="rect">
            <a:avLst/>
          </a:prstGeom>
          <a:noFill/>
          <a:ln w="9525">
            <a:noFill/>
            <a:miter lim="800000"/>
            <a:headEnd/>
            <a:tailEnd/>
          </a:ln>
        </p:spPr>
        <p:txBody>
          <a:bodyPr anchor="ctr">
            <a:spAutoFit/>
          </a:bodyPr>
          <a:lstStyle/>
          <a:p>
            <a:pPr marL="814388" indent="-814388"/>
            <a:r>
              <a:rPr lang="de-DE"/>
              <a:t>The correct way to offer a draw:</a:t>
            </a:r>
            <a:endParaRPr lang="de-AT"/>
          </a:p>
        </p:txBody>
      </p:sp>
      <p:sp>
        <p:nvSpPr>
          <p:cNvPr id="48132"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43365" name="Rectangle 5"/>
          <p:cNvSpPr>
            <a:spLocks noChangeArrowheads="1"/>
          </p:cNvSpPr>
          <p:nvPr/>
        </p:nvSpPr>
        <p:spPr bwMode="auto">
          <a:xfrm>
            <a:off x="2120900" y="3990975"/>
            <a:ext cx="5951538"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after having made a move on the chessboard and before stopping his clock and starting the opponent’s clock</a:t>
            </a:r>
            <a:endParaRPr lang="de-AT"/>
          </a:p>
        </p:txBody>
      </p:sp>
      <p:sp>
        <p:nvSpPr>
          <p:cNvPr id="143367" name="Rectangle 7"/>
          <p:cNvSpPr>
            <a:spLocks noChangeArrowheads="1"/>
          </p:cNvSpPr>
          <p:nvPr/>
        </p:nvSpPr>
        <p:spPr bwMode="auto">
          <a:xfrm>
            <a:off x="2120900" y="4705350"/>
            <a:ext cx="5951538"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an offer at any other time during play is still valid but article 12.6 must be considered</a:t>
            </a:r>
            <a:r>
              <a:rPr lang="de-AT"/>
              <a:t> (distraction of opponent)</a:t>
            </a:r>
          </a:p>
        </p:txBody>
      </p:sp>
      <p:sp>
        <p:nvSpPr>
          <p:cNvPr id="143368" name="Rectangle 8"/>
          <p:cNvSpPr>
            <a:spLocks noChangeArrowheads="1"/>
          </p:cNvSpPr>
          <p:nvPr/>
        </p:nvSpPr>
        <p:spPr bwMode="auto">
          <a:xfrm>
            <a:off x="2120900" y="5324475"/>
            <a:ext cx="5951538" cy="336550"/>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no conditions can be attached to the offer</a:t>
            </a:r>
            <a:r>
              <a:rPr lang="de-AT"/>
              <a:t> </a:t>
            </a:r>
          </a:p>
        </p:txBody>
      </p:sp>
      <p:sp>
        <p:nvSpPr>
          <p:cNvPr id="48136" name="Rectangle 3"/>
          <p:cNvSpPr>
            <a:spLocks noChangeArrowheads="1"/>
          </p:cNvSpPr>
          <p:nvPr/>
        </p:nvSpPr>
        <p:spPr bwMode="auto">
          <a:xfrm>
            <a:off x="1000125" y="2928938"/>
            <a:ext cx="7462838" cy="584200"/>
          </a:xfrm>
          <a:prstGeom prst="rect">
            <a:avLst/>
          </a:prstGeom>
          <a:noFill/>
          <a:ln w="9525">
            <a:noFill/>
            <a:miter lim="800000"/>
            <a:headEnd/>
            <a:tailEnd/>
          </a:ln>
        </p:spPr>
        <p:txBody>
          <a:bodyPr anchor="ctr">
            <a:spAutoFit/>
          </a:bodyPr>
          <a:lstStyle/>
          <a:p>
            <a:pPr marL="1074738" indent="-1074738"/>
            <a:r>
              <a:rPr lang="de-DE"/>
              <a:t>Art. 9.1.b	</a:t>
            </a:r>
            <a:r>
              <a:rPr lang="en-GB"/>
              <a:t>If the rules of a competition allow a draw agreement the following apply:</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5"/>
                                        </p:tgtEl>
                                        <p:attrNameLst>
                                          <p:attrName>style.visibility</p:attrName>
                                        </p:attrNameLst>
                                      </p:cBhvr>
                                      <p:to>
                                        <p:strVal val="visible"/>
                                      </p:to>
                                    </p:set>
                                    <p:anim calcmode="lin" valueType="num">
                                      <p:cBhvr additive="base">
                                        <p:cTn id="7" dur="500" fill="hold"/>
                                        <p:tgtEl>
                                          <p:spTgt spid="143365"/>
                                        </p:tgtEl>
                                        <p:attrNameLst>
                                          <p:attrName>ppt_x</p:attrName>
                                        </p:attrNameLst>
                                      </p:cBhvr>
                                      <p:tavLst>
                                        <p:tav tm="0">
                                          <p:val>
                                            <p:strVal val="1+#ppt_w/2"/>
                                          </p:val>
                                        </p:tav>
                                        <p:tav tm="100000">
                                          <p:val>
                                            <p:strVal val="#ppt_x"/>
                                          </p:val>
                                        </p:tav>
                                      </p:tavLst>
                                    </p:anim>
                                    <p:anim calcmode="lin" valueType="num">
                                      <p:cBhvr additive="base">
                                        <p:cTn id="8" dur="500" fill="hold"/>
                                        <p:tgtEl>
                                          <p:spTgt spid="1433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7"/>
                                        </p:tgtEl>
                                        <p:attrNameLst>
                                          <p:attrName>style.visibility</p:attrName>
                                        </p:attrNameLst>
                                      </p:cBhvr>
                                      <p:to>
                                        <p:strVal val="visible"/>
                                      </p:to>
                                    </p:set>
                                    <p:anim calcmode="lin" valueType="num">
                                      <p:cBhvr additive="base">
                                        <p:cTn id="13" dur="500" fill="hold"/>
                                        <p:tgtEl>
                                          <p:spTgt spid="143367"/>
                                        </p:tgtEl>
                                        <p:attrNameLst>
                                          <p:attrName>ppt_x</p:attrName>
                                        </p:attrNameLst>
                                      </p:cBhvr>
                                      <p:tavLst>
                                        <p:tav tm="0">
                                          <p:val>
                                            <p:strVal val="1+#ppt_w/2"/>
                                          </p:val>
                                        </p:tav>
                                        <p:tav tm="100000">
                                          <p:val>
                                            <p:strVal val="#ppt_x"/>
                                          </p:val>
                                        </p:tav>
                                      </p:tavLst>
                                    </p:anim>
                                    <p:anim calcmode="lin" valueType="num">
                                      <p:cBhvr additive="base">
                                        <p:cTn id="14" dur="500" fill="hold"/>
                                        <p:tgtEl>
                                          <p:spTgt spid="14336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8"/>
                                        </p:tgtEl>
                                        <p:attrNameLst>
                                          <p:attrName>style.visibility</p:attrName>
                                        </p:attrNameLst>
                                      </p:cBhvr>
                                      <p:to>
                                        <p:strVal val="visible"/>
                                      </p:to>
                                    </p:set>
                                    <p:anim calcmode="lin" valueType="num">
                                      <p:cBhvr additive="base">
                                        <p:cTn id="19" dur="500" fill="hold"/>
                                        <p:tgtEl>
                                          <p:spTgt spid="143368"/>
                                        </p:tgtEl>
                                        <p:attrNameLst>
                                          <p:attrName>ppt_x</p:attrName>
                                        </p:attrNameLst>
                                      </p:cBhvr>
                                      <p:tavLst>
                                        <p:tav tm="0">
                                          <p:val>
                                            <p:strVal val="1+#ppt_w/2"/>
                                          </p:val>
                                        </p:tav>
                                        <p:tav tm="100000">
                                          <p:val>
                                            <p:strVal val="#ppt_x"/>
                                          </p:val>
                                        </p:tav>
                                      </p:tavLst>
                                    </p:anim>
                                    <p:anim calcmode="lin" valueType="num">
                                      <p:cBhvr additive="base">
                                        <p:cTn id="20" dur="500" fill="hold"/>
                                        <p:tgtEl>
                                          <p:spTgt spid="1433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5" grpId="0"/>
      <p:bldP spid="143367" grpId="0"/>
      <p:bldP spid="143368"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49155" name="Rectangle 3"/>
          <p:cNvSpPr>
            <a:spLocks noChangeArrowheads="1"/>
          </p:cNvSpPr>
          <p:nvPr/>
        </p:nvSpPr>
        <p:spPr bwMode="auto">
          <a:xfrm>
            <a:off x="2071688" y="3643313"/>
            <a:ext cx="6075362" cy="336550"/>
          </a:xfrm>
          <a:prstGeom prst="rect">
            <a:avLst/>
          </a:prstGeom>
          <a:noFill/>
          <a:ln w="9525">
            <a:noFill/>
            <a:miter lim="800000"/>
            <a:headEnd/>
            <a:tailEnd/>
          </a:ln>
        </p:spPr>
        <p:txBody>
          <a:bodyPr anchor="ctr">
            <a:spAutoFit/>
          </a:bodyPr>
          <a:lstStyle/>
          <a:p>
            <a:pPr marL="814388" indent="-814388"/>
            <a:r>
              <a:rPr lang="de-DE"/>
              <a:t>The correct way to offer a draw:</a:t>
            </a:r>
            <a:endParaRPr lang="de-AT"/>
          </a:p>
        </p:txBody>
      </p:sp>
      <p:sp>
        <p:nvSpPr>
          <p:cNvPr id="4915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43365" name="Rectangle 5"/>
          <p:cNvSpPr>
            <a:spLocks noChangeArrowheads="1"/>
          </p:cNvSpPr>
          <p:nvPr/>
        </p:nvSpPr>
        <p:spPr bwMode="auto">
          <a:xfrm>
            <a:off x="2120900" y="3990975"/>
            <a:ext cx="5951538" cy="1077913"/>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the offer cannot be withdrawn and remains valid until the opponent accepts it, rejects it orally, rejects it by touching a piece with the intention of moving or capturing it, or the game is concluded in some other way</a:t>
            </a:r>
            <a:r>
              <a:rPr lang="de-AT"/>
              <a:t> </a:t>
            </a:r>
          </a:p>
        </p:txBody>
      </p:sp>
      <p:sp>
        <p:nvSpPr>
          <p:cNvPr id="143367" name="Rectangle 7"/>
          <p:cNvSpPr>
            <a:spLocks noChangeArrowheads="1"/>
          </p:cNvSpPr>
          <p:nvPr/>
        </p:nvSpPr>
        <p:spPr bwMode="auto">
          <a:xfrm>
            <a:off x="2120900" y="5205413"/>
            <a:ext cx="5951538" cy="581025"/>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the offer of a draw shall be noted by each player on his scoresheet with a symbol</a:t>
            </a:r>
            <a:r>
              <a:rPr lang="de-AT"/>
              <a:t>  „ = “</a:t>
            </a:r>
          </a:p>
        </p:txBody>
      </p:sp>
      <p:sp>
        <p:nvSpPr>
          <p:cNvPr id="143368" name="Rectangle 8"/>
          <p:cNvSpPr>
            <a:spLocks noChangeArrowheads="1"/>
          </p:cNvSpPr>
          <p:nvPr/>
        </p:nvSpPr>
        <p:spPr bwMode="auto">
          <a:xfrm>
            <a:off x="2120900" y="5857875"/>
            <a:ext cx="5951538" cy="584200"/>
          </a:xfrm>
          <a:prstGeom prst="rect">
            <a:avLst/>
          </a:prstGeom>
          <a:noFill/>
          <a:ln w="9525">
            <a:noFill/>
            <a:miter lim="800000"/>
            <a:headEnd/>
            <a:tailEnd/>
          </a:ln>
        </p:spPr>
        <p:txBody>
          <a:bodyPr anchor="ctr">
            <a:spAutoFit/>
          </a:bodyPr>
          <a:lstStyle/>
          <a:p>
            <a:pPr marL="365125" indent="-365125">
              <a:buFont typeface="Wingdings" pitchFamily="2" charset="2"/>
              <a:buChar char="v"/>
            </a:pPr>
            <a:r>
              <a:rPr lang="en-GB"/>
              <a:t>a claim of a draw under 9.2, 9.3 or 10.2 shall be considered to be an offer of a draw</a:t>
            </a:r>
            <a:r>
              <a:rPr lang="de-AT"/>
              <a:t> </a:t>
            </a:r>
          </a:p>
        </p:txBody>
      </p:sp>
      <p:sp>
        <p:nvSpPr>
          <p:cNvPr id="49160" name="Rectangle 3"/>
          <p:cNvSpPr>
            <a:spLocks noChangeArrowheads="1"/>
          </p:cNvSpPr>
          <p:nvPr/>
        </p:nvSpPr>
        <p:spPr bwMode="auto">
          <a:xfrm>
            <a:off x="1000125" y="2928938"/>
            <a:ext cx="7462838" cy="584200"/>
          </a:xfrm>
          <a:prstGeom prst="rect">
            <a:avLst/>
          </a:prstGeom>
          <a:noFill/>
          <a:ln w="9525">
            <a:noFill/>
            <a:miter lim="800000"/>
            <a:headEnd/>
            <a:tailEnd/>
          </a:ln>
        </p:spPr>
        <p:txBody>
          <a:bodyPr anchor="ctr">
            <a:spAutoFit/>
          </a:bodyPr>
          <a:lstStyle/>
          <a:p>
            <a:pPr marL="1074738" indent="-1074738"/>
            <a:r>
              <a:rPr lang="de-DE"/>
              <a:t>Art. 9.1.b	</a:t>
            </a:r>
            <a:r>
              <a:rPr lang="en-GB"/>
              <a:t>If the rules of a competition allow a draw agreement the following apply:</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3365"/>
                                        </p:tgtEl>
                                        <p:attrNameLst>
                                          <p:attrName>style.visibility</p:attrName>
                                        </p:attrNameLst>
                                      </p:cBhvr>
                                      <p:to>
                                        <p:strVal val="visible"/>
                                      </p:to>
                                    </p:set>
                                    <p:anim calcmode="lin" valueType="num">
                                      <p:cBhvr additive="base">
                                        <p:cTn id="7" dur="500" fill="hold"/>
                                        <p:tgtEl>
                                          <p:spTgt spid="143365"/>
                                        </p:tgtEl>
                                        <p:attrNameLst>
                                          <p:attrName>ppt_x</p:attrName>
                                        </p:attrNameLst>
                                      </p:cBhvr>
                                      <p:tavLst>
                                        <p:tav tm="0">
                                          <p:val>
                                            <p:strVal val="1+#ppt_w/2"/>
                                          </p:val>
                                        </p:tav>
                                        <p:tav tm="100000">
                                          <p:val>
                                            <p:strVal val="#ppt_x"/>
                                          </p:val>
                                        </p:tav>
                                      </p:tavLst>
                                    </p:anim>
                                    <p:anim calcmode="lin" valueType="num">
                                      <p:cBhvr additive="base">
                                        <p:cTn id="8" dur="500" fill="hold"/>
                                        <p:tgtEl>
                                          <p:spTgt spid="14336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3367"/>
                                        </p:tgtEl>
                                        <p:attrNameLst>
                                          <p:attrName>style.visibility</p:attrName>
                                        </p:attrNameLst>
                                      </p:cBhvr>
                                      <p:to>
                                        <p:strVal val="visible"/>
                                      </p:to>
                                    </p:set>
                                    <p:anim calcmode="lin" valueType="num">
                                      <p:cBhvr additive="base">
                                        <p:cTn id="13" dur="500" fill="hold"/>
                                        <p:tgtEl>
                                          <p:spTgt spid="143367"/>
                                        </p:tgtEl>
                                        <p:attrNameLst>
                                          <p:attrName>ppt_x</p:attrName>
                                        </p:attrNameLst>
                                      </p:cBhvr>
                                      <p:tavLst>
                                        <p:tav tm="0">
                                          <p:val>
                                            <p:strVal val="1+#ppt_w/2"/>
                                          </p:val>
                                        </p:tav>
                                        <p:tav tm="100000">
                                          <p:val>
                                            <p:strVal val="#ppt_x"/>
                                          </p:val>
                                        </p:tav>
                                      </p:tavLst>
                                    </p:anim>
                                    <p:anim calcmode="lin" valueType="num">
                                      <p:cBhvr additive="base">
                                        <p:cTn id="14" dur="500" fill="hold"/>
                                        <p:tgtEl>
                                          <p:spTgt spid="14336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3368"/>
                                        </p:tgtEl>
                                        <p:attrNameLst>
                                          <p:attrName>style.visibility</p:attrName>
                                        </p:attrNameLst>
                                      </p:cBhvr>
                                      <p:to>
                                        <p:strVal val="visible"/>
                                      </p:to>
                                    </p:set>
                                    <p:anim calcmode="lin" valueType="num">
                                      <p:cBhvr additive="base">
                                        <p:cTn id="19" dur="500" fill="hold"/>
                                        <p:tgtEl>
                                          <p:spTgt spid="143368"/>
                                        </p:tgtEl>
                                        <p:attrNameLst>
                                          <p:attrName>ppt_x</p:attrName>
                                        </p:attrNameLst>
                                      </p:cBhvr>
                                      <p:tavLst>
                                        <p:tav tm="0">
                                          <p:val>
                                            <p:strVal val="1+#ppt_w/2"/>
                                          </p:val>
                                        </p:tav>
                                        <p:tav tm="100000">
                                          <p:val>
                                            <p:strVal val="#ppt_x"/>
                                          </p:val>
                                        </p:tav>
                                      </p:tavLst>
                                    </p:anim>
                                    <p:anim calcmode="lin" valueType="num">
                                      <p:cBhvr additive="base">
                                        <p:cTn id="20" dur="500" fill="hold"/>
                                        <p:tgtEl>
                                          <p:spTgt spid="14336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5" grpId="0"/>
      <p:bldP spid="143367" grpId="0"/>
      <p:bldP spid="143368"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0179" name="Rectangle 3"/>
          <p:cNvSpPr>
            <a:spLocks noChangeArrowheads="1"/>
          </p:cNvSpPr>
          <p:nvPr/>
        </p:nvSpPr>
        <p:spPr bwMode="auto">
          <a:xfrm>
            <a:off x="996950" y="2997200"/>
            <a:ext cx="7462838" cy="825500"/>
          </a:xfrm>
          <a:prstGeom prst="rect">
            <a:avLst/>
          </a:prstGeom>
          <a:noFill/>
          <a:ln w="9525">
            <a:noFill/>
            <a:miter lim="800000"/>
            <a:headEnd/>
            <a:tailEnd/>
          </a:ln>
        </p:spPr>
        <p:txBody>
          <a:bodyPr anchor="ctr">
            <a:spAutoFit/>
          </a:bodyPr>
          <a:lstStyle/>
          <a:p>
            <a:pPr marL="814388" indent="-814388"/>
            <a:r>
              <a:rPr lang="de-DE"/>
              <a:t>Art. 9.2	</a:t>
            </a:r>
            <a:r>
              <a:rPr lang="en-GB"/>
              <a:t>The game is drawn upon a correct claim by the player having the move, when the same position, for at least the third time (not necessarily consecutively by a repetition of moves)</a:t>
            </a:r>
            <a:r>
              <a:rPr lang="de-AT"/>
              <a:t>.</a:t>
            </a:r>
          </a:p>
        </p:txBody>
      </p:sp>
      <p:sp>
        <p:nvSpPr>
          <p:cNvPr id="5018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44390" name="Rectangle 6"/>
          <p:cNvSpPr>
            <a:spLocks noChangeArrowheads="1"/>
          </p:cNvSpPr>
          <p:nvPr/>
        </p:nvSpPr>
        <p:spPr bwMode="auto">
          <a:xfrm>
            <a:off x="1835150" y="4133850"/>
            <a:ext cx="6238875" cy="581025"/>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a.	is about to appear, if he first writes his move on his scoresheet and declares to the arbiter his intention to make this move, or</a:t>
            </a:r>
            <a:endParaRPr lang="de-AT"/>
          </a:p>
        </p:txBody>
      </p:sp>
      <p:sp>
        <p:nvSpPr>
          <p:cNvPr id="144391" name="Rectangle 7"/>
          <p:cNvSpPr>
            <a:spLocks noChangeArrowheads="1"/>
          </p:cNvSpPr>
          <p:nvPr/>
        </p:nvSpPr>
        <p:spPr bwMode="auto">
          <a:xfrm>
            <a:off x="1835150" y="4991100"/>
            <a:ext cx="6238875" cy="581025"/>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b.	has just appeared, and the player claiming the draw has the move</a:t>
            </a:r>
            <a:r>
              <a:rPr lang="de-AT"/>
              <a:t>.</a:t>
            </a:r>
          </a:p>
        </p:txBody>
      </p:sp>
      <p:sp>
        <p:nvSpPr>
          <p:cNvPr id="8" name="Interaktive Schaltfläche: Hilfe 7">
            <a:hlinkClick r:id="rId2" action="ppaction://hlinksldjump" highlightClick="1"/>
          </p:cNvPr>
          <p:cNvSpPr/>
          <p:nvPr/>
        </p:nvSpPr>
        <p:spPr>
          <a:xfrm>
            <a:off x="8143875" y="5929313"/>
            <a:ext cx="571500" cy="500062"/>
          </a:xfrm>
          <a:prstGeom prst="actionButtonHelp">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4390"/>
                                        </p:tgtEl>
                                        <p:attrNameLst>
                                          <p:attrName>style.visibility</p:attrName>
                                        </p:attrNameLst>
                                      </p:cBhvr>
                                      <p:to>
                                        <p:strVal val="visible"/>
                                      </p:to>
                                    </p:set>
                                    <p:anim calcmode="lin" valueType="num">
                                      <p:cBhvr additive="base">
                                        <p:cTn id="7" dur="500" fill="hold"/>
                                        <p:tgtEl>
                                          <p:spTgt spid="144390"/>
                                        </p:tgtEl>
                                        <p:attrNameLst>
                                          <p:attrName>ppt_x</p:attrName>
                                        </p:attrNameLst>
                                      </p:cBhvr>
                                      <p:tavLst>
                                        <p:tav tm="0">
                                          <p:val>
                                            <p:strVal val="0-#ppt_w/2"/>
                                          </p:val>
                                        </p:tav>
                                        <p:tav tm="100000">
                                          <p:val>
                                            <p:strVal val="#ppt_x"/>
                                          </p:val>
                                        </p:tav>
                                      </p:tavLst>
                                    </p:anim>
                                    <p:anim calcmode="lin" valueType="num">
                                      <p:cBhvr additive="base">
                                        <p:cTn id="8" dur="500" fill="hold"/>
                                        <p:tgtEl>
                                          <p:spTgt spid="1443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4391"/>
                                        </p:tgtEl>
                                        <p:attrNameLst>
                                          <p:attrName>style.visibility</p:attrName>
                                        </p:attrNameLst>
                                      </p:cBhvr>
                                      <p:to>
                                        <p:strVal val="visible"/>
                                      </p:to>
                                    </p:set>
                                    <p:anim calcmode="lin" valueType="num">
                                      <p:cBhvr additive="base">
                                        <p:cTn id="13" dur="500" fill="hold"/>
                                        <p:tgtEl>
                                          <p:spTgt spid="144391"/>
                                        </p:tgtEl>
                                        <p:attrNameLst>
                                          <p:attrName>ppt_x</p:attrName>
                                        </p:attrNameLst>
                                      </p:cBhvr>
                                      <p:tavLst>
                                        <p:tav tm="0">
                                          <p:val>
                                            <p:strVal val="0-#ppt_w/2"/>
                                          </p:val>
                                        </p:tav>
                                        <p:tav tm="100000">
                                          <p:val>
                                            <p:strVal val="#ppt_x"/>
                                          </p:val>
                                        </p:tav>
                                      </p:tavLst>
                                    </p:anim>
                                    <p:anim calcmode="lin" valueType="num">
                                      <p:cBhvr additive="base">
                                        <p:cTn id="14" dur="500" fill="hold"/>
                                        <p:tgtEl>
                                          <p:spTgt spid="14439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4390" grpId="0"/>
      <p:bldP spid="144391" grpId="0"/>
    </p:bldLst>
  </p:timing>
</p:sld>
</file>

<file path=ppt/slides/slide3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1377" name="Rectangle 1"/>
          <p:cNvSpPr>
            <a:spLocks noChangeArrowheads="1"/>
          </p:cNvSpPr>
          <p:nvPr/>
        </p:nvSpPr>
        <p:spPr bwMode="auto">
          <a:xfrm>
            <a:off x="928688" y="2428875"/>
            <a:ext cx="7358062" cy="1077913"/>
          </a:xfrm>
          <a:prstGeom prst="rect">
            <a:avLst/>
          </a:prstGeom>
          <a:noFill/>
          <a:ln w="9525">
            <a:noFill/>
            <a:miter lim="800000"/>
            <a:headEnd/>
            <a:tailEnd/>
          </a:ln>
          <a:effectLst/>
        </p:spPr>
        <p:txBody>
          <a:bodyPr anchor="ctr">
            <a:spAutoFit/>
          </a:bodyPr>
          <a:lstStyle/>
          <a:p>
            <a:pPr marL="812800" indent="-812800" algn="just" eaLnBrk="0" hangingPunct="0">
              <a:defRPr/>
            </a:pPr>
            <a:r>
              <a:rPr lang="en-GB">
                <a:latin typeface="Arial" pitchFamily="34" charset="0"/>
                <a:ea typeface="Times New Roman" pitchFamily="18" charset="0"/>
                <a:cs typeface="Arial" pitchFamily="34" charset="0"/>
              </a:rPr>
              <a:t>Art. 9.2	Positions are</a:t>
            </a:r>
            <a:r>
              <a:rPr lang="en-GB" i="1">
                <a:latin typeface="Arial" pitchFamily="34" charset="0"/>
                <a:ea typeface="Times New Roman" pitchFamily="18" charset="0"/>
                <a:cs typeface="Arial" pitchFamily="34" charset="0"/>
              </a:rPr>
              <a:t> </a:t>
            </a:r>
            <a:r>
              <a:rPr lang="en-GB">
                <a:latin typeface="Arial" pitchFamily="34" charset="0"/>
                <a:ea typeface="Times New Roman" pitchFamily="18" charset="0"/>
                <a:cs typeface="Arial" pitchFamily="34" charset="0"/>
              </a:rPr>
              <a:t>considered the same, if </a:t>
            </a:r>
          </a:p>
          <a:p>
            <a:pPr marL="1074738" indent="-261938" algn="just" eaLnBrk="0" hangingPunct="0">
              <a:buFont typeface="Wingdings" pitchFamily="2" charset="2"/>
              <a:buChar char="ü"/>
              <a:defRPr/>
            </a:pPr>
            <a:r>
              <a:rPr lang="en-GB">
                <a:latin typeface="Arial" pitchFamily="34" charset="0"/>
                <a:ea typeface="Times New Roman" pitchFamily="18" charset="0"/>
                <a:cs typeface="Arial" pitchFamily="34" charset="0"/>
              </a:rPr>
              <a:t>the same player has the move, </a:t>
            </a:r>
          </a:p>
          <a:p>
            <a:pPr marL="1074738" indent="-261938" algn="just" eaLnBrk="0" hangingPunct="0">
              <a:buFont typeface="Wingdings" pitchFamily="2" charset="2"/>
              <a:buChar char="ü"/>
              <a:defRPr/>
            </a:pPr>
            <a:r>
              <a:rPr lang="en-GB">
                <a:latin typeface="Arial" pitchFamily="34" charset="0"/>
                <a:ea typeface="Times New Roman" pitchFamily="18" charset="0"/>
                <a:cs typeface="Arial" pitchFamily="34" charset="0"/>
              </a:rPr>
              <a:t>pieces of the same kind and colour occupy the same squares, and</a:t>
            </a:r>
          </a:p>
          <a:p>
            <a:pPr marL="1074738" indent="-261938" algn="just" eaLnBrk="0" hangingPunct="0">
              <a:buFont typeface="Wingdings" pitchFamily="2" charset="2"/>
              <a:buChar char="ü"/>
              <a:defRPr/>
            </a:pPr>
            <a:r>
              <a:rPr lang="en-GB">
                <a:latin typeface="Arial" pitchFamily="34" charset="0"/>
                <a:ea typeface="Times New Roman" pitchFamily="18" charset="0"/>
                <a:cs typeface="Arial" pitchFamily="34" charset="0"/>
              </a:rPr>
              <a:t> the possible moves of all the pieces of both players are the same.</a:t>
            </a:r>
          </a:p>
        </p:txBody>
      </p:sp>
      <p:sp>
        <p:nvSpPr>
          <p:cNvPr id="3" name="Interaktive Schaltfläche: Zurückkehren 2">
            <a:hlinkClick r:id="" action="ppaction://hlinkshowjump?jump=lastslideviewed" highlightClick="1"/>
          </p:cNvPr>
          <p:cNvSpPr/>
          <p:nvPr/>
        </p:nvSpPr>
        <p:spPr>
          <a:xfrm>
            <a:off x="8072438" y="5857875"/>
            <a:ext cx="571500" cy="571500"/>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4" name="Rechteck 3"/>
          <p:cNvSpPr/>
          <p:nvPr/>
        </p:nvSpPr>
        <p:spPr>
          <a:xfrm>
            <a:off x="3698875" y="928688"/>
            <a:ext cx="2900363" cy="461962"/>
          </a:xfrm>
          <a:prstGeom prst="rect">
            <a:avLst/>
          </a:prstGeom>
        </p:spPr>
        <p:txBody>
          <a:bodyPr wrap="none">
            <a:spAutoFit/>
          </a:bodyPr>
          <a:lstStyle/>
          <a:p>
            <a:pPr>
              <a:spcBef>
                <a:spcPct val="50000"/>
              </a:spcBef>
              <a:defRPr/>
            </a:pPr>
            <a:r>
              <a:rPr lang="en-GB" sz="2400" b="1">
                <a:solidFill>
                  <a:srgbClr val="008000"/>
                </a:solidFill>
                <a:latin typeface="+mj-lt"/>
                <a:ea typeface="+mj-ea"/>
                <a:cs typeface="+mj-cs"/>
              </a:rPr>
              <a:t>Identical Positions</a:t>
            </a:r>
            <a:endParaRPr lang="de-AT" sz="2400" b="1">
              <a:solidFill>
                <a:srgbClr val="008000"/>
              </a:solidFill>
              <a:latin typeface="+mj-lt"/>
              <a:ea typeface="+mj-ea"/>
              <a:cs typeface="+mj-cs"/>
            </a:endParaRPr>
          </a:p>
        </p:txBody>
      </p:sp>
      <p:sp>
        <p:nvSpPr>
          <p:cNvPr id="5" name="Rectangle 1"/>
          <p:cNvSpPr>
            <a:spLocks noChangeArrowheads="1"/>
          </p:cNvSpPr>
          <p:nvPr/>
        </p:nvSpPr>
        <p:spPr bwMode="auto">
          <a:xfrm>
            <a:off x="928688" y="3771900"/>
            <a:ext cx="7358062" cy="1076325"/>
          </a:xfrm>
          <a:prstGeom prst="rect">
            <a:avLst/>
          </a:prstGeom>
          <a:noFill/>
          <a:ln w="9525">
            <a:noFill/>
            <a:miter lim="800000"/>
            <a:headEnd/>
            <a:tailEnd/>
          </a:ln>
          <a:effectLst/>
        </p:spPr>
        <p:txBody>
          <a:bodyPr anchor="ctr">
            <a:spAutoFit/>
          </a:bodyPr>
          <a:lstStyle/>
          <a:p>
            <a:pPr marL="1074738" indent="-261938" algn="just" eaLnBrk="0" hangingPunct="0">
              <a:defRPr/>
            </a:pPr>
            <a:r>
              <a:rPr lang="en-GB">
                <a:latin typeface="Arial" pitchFamily="34" charset="0"/>
                <a:ea typeface="Times New Roman" pitchFamily="18" charset="0"/>
                <a:cs typeface="Arial" pitchFamily="34" charset="0"/>
              </a:rPr>
              <a:t>Positions are not the same</a:t>
            </a:r>
          </a:p>
          <a:p>
            <a:pPr marL="1074738" indent="-261938" algn="just" eaLnBrk="0" hangingPunct="0">
              <a:defRPr/>
            </a:pPr>
            <a:r>
              <a:rPr lang="en-GB">
                <a:latin typeface="Arial" pitchFamily="34" charset="0"/>
                <a:ea typeface="Times New Roman" pitchFamily="18" charset="0"/>
                <a:cs typeface="Arial" pitchFamily="34" charset="0"/>
              </a:rPr>
              <a:t> </a:t>
            </a:r>
          </a:p>
          <a:p>
            <a:pPr marL="812800" algn="just" eaLnBrk="0" hangingPunct="0">
              <a:defRPr/>
            </a:pPr>
            <a:r>
              <a:rPr lang="en-GB">
                <a:latin typeface="Arial" pitchFamily="34" charset="0"/>
                <a:ea typeface="Times New Roman" pitchFamily="18" charset="0"/>
                <a:cs typeface="Arial" pitchFamily="34" charset="0"/>
              </a:rPr>
              <a:t>if a pawn that could have been captured en passant can no longer be captured in this manner</a:t>
            </a:r>
          </a:p>
        </p:txBody>
      </p:sp>
      <p:sp>
        <p:nvSpPr>
          <p:cNvPr id="51206" name="Rectangle 1"/>
          <p:cNvSpPr>
            <a:spLocks noChangeArrowheads="1"/>
          </p:cNvSpPr>
          <p:nvPr/>
        </p:nvSpPr>
        <p:spPr bwMode="auto">
          <a:xfrm>
            <a:off x="928688" y="5072063"/>
            <a:ext cx="7358062" cy="584200"/>
          </a:xfrm>
          <a:prstGeom prst="rect">
            <a:avLst/>
          </a:prstGeom>
          <a:noFill/>
          <a:ln w="9525">
            <a:noFill/>
            <a:miter lim="800000"/>
            <a:headEnd/>
            <a:tailEnd/>
          </a:ln>
        </p:spPr>
        <p:txBody>
          <a:bodyPr anchor="ctr">
            <a:spAutoFit/>
          </a:bodyPr>
          <a:lstStyle/>
          <a:p>
            <a:pPr marL="812800" algn="just" eaLnBrk="0" hangingPunct="0"/>
            <a:r>
              <a:rPr lang="en-GB">
                <a:ea typeface="Times New Roman" pitchFamily="18" charset="0"/>
                <a:cs typeface="Arial" charset="0"/>
              </a:rPr>
              <a:t>when a king or a rook is forced to move, it will lose its castling rights, if any, only after it is moved</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5363" name="Rectangle 3"/>
          <p:cNvSpPr>
            <a:spLocks noChangeArrowheads="1"/>
          </p:cNvSpPr>
          <p:nvPr/>
        </p:nvSpPr>
        <p:spPr bwMode="auto">
          <a:xfrm>
            <a:off x="996950" y="3163888"/>
            <a:ext cx="5160963" cy="336550"/>
          </a:xfrm>
          <a:prstGeom prst="rect">
            <a:avLst/>
          </a:prstGeom>
          <a:noFill/>
          <a:ln w="9525">
            <a:noFill/>
            <a:miter lim="800000"/>
            <a:headEnd/>
            <a:tailEnd/>
          </a:ln>
        </p:spPr>
        <p:txBody>
          <a:bodyPr wrap="none" anchor="ctr">
            <a:spAutoFit/>
          </a:bodyPr>
          <a:lstStyle/>
          <a:p>
            <a:pPr marL="808038" indent="-808038"/>
            <a:r>
              <a:rPr lang="de-DE"/>
              <a:t>Art. 4.1	</a:t>
            </a:r>
            <a:r>
              <a:rPr lang="en-GB"/>
              <a:t>Each move must be made with one hand only</a:t>
            </a:r>
            <a:r>
              <a:rPr lang="de-AT"/>
              <a:t> </a:t>
            </a:r>
          </a:p>
        </p:txBody>
      </p:sp>
      <p:sp>
        <p:nvSpPr>
          <p:cNvPr id="119812" name="Rectangle 4"/>
          <p:cNvSpPr>
            <a:spLocks noChangeArrowheads="1"/>
          </p:cNvSpPr>
          <p:nvPr/>
        </p:nvSpPr>
        <p:spPr bwMode="auto">
          <a:xfrm>
            <a:off x="971550" y="4678363"/>
            <a:ext cx="4764088" cy="1322387"/>
          </a:xfrm>
          <a:prstGeom prst="rect">
            <a:avLst/>
          </a:prstGeom>
          <a:noFill/>
          <a:ln w="9525">
            <a:noFill/>
            <a:miter lim="800000"/>
            <a:headEnd/>
            <a:tailEnd/>
          </a:ln>
        </p:spPr>
        <p:txBody>
          <a:bodyPr wrap="none" anchor="ctr">
            <a:spAutoFit/>
          </a:bodyPr>
          <a:lstStyle/>
          <a:p>
            <a:pPr marL="987425" indent="-184150">
              <a:buFontTx/>
              <a:buChar char="-"/>
            </a:pPr>
            <a:r>
              <a:rPr lang="en-GB"/>
              <a:t>only the player having the move </a:t>
            </a:r>
          </a:p>
          <a:p>
            <a:pPr marL="987425" indent="-184150">
              <a:buFontTx/>
              <a:buChar char="-"/>
            </a:pPr>
            <a:endParaRPr lang="en-GB"/>
          </a:p>
          <a:p>
            <a:pPr marL="987425" indent="-184150">
              <a:buFontTx/>
              <a:buChar char="-"/>
            </a:pPr>
            <a:r>
              <a:rPr lang="en-GB"/>
              <a:t>only for adjusted pieces</a:t>
            </a:r>
          </a:p>
          <a:p>
            <a:pPr marL="987425" indent="-184150">
              <a:buFontTx/>
              <a:buChar char="-"/>
            </a:pPr>
            <a:endParaRPr lang="en-GB"/>
          </a:p>
          <a:p>
            <a:pPr marL="987425" indent="-184150"/>
            <a:r>
              <a:rPr lang="de-DE"/>
              <a:t>-	if the opponent is absent call the arbiter</a:t>
            </a:r>
          </a:p>
        </p:txBody>
      </p:sp>
      <p:sp>
        <p:nvSpPr>
          <p:cNvPr id="15365"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4: The act of moving the pieces</a:t>
            </a:r>
            <a:endParaRPr lang="de-AT" b="1">
              <a:solidFill>
                <a:srgbClr val="008000"/>
              </a:solidFill>
            </a:endParaRPr>
          </a:p>
        </p:txBody>
      </p:sp>
      <p:sp>
        <p:nvSpPr>
          <p:cNvPr id="119815" name="Text Box 7"/>
          <p:cNvSpPr txBox="1">
            <a:spLocks noChangeArrowheads="1"/>
          </p:cNvSpPr>
          <p:nvPr/>
        </p:nvSpPr>
        <p:spPr bwMode="auto">
          <a:xfrm>
            <a:off x="971550" y="3949700"/>
            <a:ext cx="5529263" cy="584200"/>
          </a:xfrm>
          <a:prstGeom prst="rect">
            <a:avLst/>
          </a:prstGeom>
          <a:noFill/>
          <a:ln w="9525">
            <a:noFill/>
            <a:miter lim="800000"/>
            <a:headEnd/>
            <a:tailEnd/>
          </a:ln>
        </p:spPr>
        <p:txBody>
          <a:bodyPr>
            <a:spAutoFit/>
          </a:bodyPr>
          <a:lstStyle/>
          <a:p>
            <a:pPr marL="803275" indent="-803275">
              <a:spcBef>
                <a:spcPct val="50000"/>
              </a:spcBef>
            </a:pPr>
            <a:r>
              <a:rPr lang="de-DE" dirty="0"/>
              <a:t>Art. 4.2	</a:t>
            </a:r>
            <a:r>
              <a:rPr lang="en-GB" dirty="0"/>
              <a:t>adjusting of one or more pieces on their squares</a:t>
            </a:r>
            <a:r>
              <a:rPr lang="de-AT" dirty="0"/>
              <a:t> </a:t>
            </a:r>
            <a:r>
              <a:rPr lang="de-DE" dirty="0"/>
              <a:t>– „j‘adoube“ or „I adjust“</a:t>
            </a:r>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5"/>
                                        </p:tgtEl>
                                        <p:attrNameLst>
                                          <p:attrName>style.visibility</p:attrName>
                                        </p:attrNameLst>
                                      </p:cBhvr>
                                      <p:to>
                                        <p:strVal val="visible"/>
                                      </p:to>
                                    </p:set>
                                    <p:anim calcmode="lin" valueType="num">
                                      <p:cBhvr additive="base">
                                        <p:cTn id="7" dur="500" fill="hold"/>
                                        <p:tgtEl>
                                          <p:spTgt spid="119815"/>
                                        </p:tgtEl>
                                        <p:attrNameLst>
                                          <p:attrName>ppt_x</p:attrName>
                                        </p:attrNameLst>
                                      </p:cBhvr>
                                      <p:tavLst>
                                        <p:tav tm="0">
                                          <p:val>
                                            <p:strVal val="0-#ppt_w/2"/>
                                          </p:val>
                                        </p:tav>
                                        <p:tav tm="100000">
                                          <p:val>
                                            <p:strVal val="#ppt_x"/>
                                          </p:val>
                                        </p:tav>
                                      </p:tavLst>
                                    </p:anim>
                                    <p:anim calcmode="lin" valueType="num">
                                      <p:cBhvr additive="base">
                                        <p:cTn id="8" dur="500" fill="hold"/>
                                        <p:tgtEl>
                                          <p:spTgt spid="1198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19812"/>
                                        </p:tgtEl>
                                        <p:attrNameLst>
                                          <p:attrName>style.visibility</p:attrName>
                                        </p:attrNameLst>
                                      </p:cBhvr>
                                      <p:to>
                                        <p:strVal val="visible"/>
                                      </p:to>
                                    </p:set>
                                    <p:anim calcmode="lin" valueType="num">
                                      <p:cBhvr additive="base">
                                        <p:cTn id="13" dur="500" fill="hold"/>
                                        <p:tgtEl>
                                          <p:spTgt spid="119812"/>
                                        </p:tgtEl>
                                        <p:attrNameLst>
                                          <p:attrName>ppt_x</p:attrName>
                                        </p:attrNameLst>
                                      </p:cBhvr>
                                      <p:tavLst>
                                        <p:tav tm="0">
                                          <p:val>
                                            <p:strVal val="0-#ppt_w/2"/>
                                          </p:val>
                                        </p:tav>
                                        <p:tav tm="100000">
                                          <p:val>
                                            <p:strVal val="#ppt_x"/>
                                          </p:val>
                                        </p:tav>
                                      </p:tavLst>
                                    </p:anim>
                                    <p:anim calcmode="lin" valueType="num">
                                      <p:cBhvr additive="base">
                                        <p:cTn id="14" dur="500" fill="hold"/>
                                        <p:tgtEl>
                                          <p:spTgt spid="1198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p:bldP spid="119815"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2227" name="Rectangle 3"/>
          <p:cNvSpPr>
            <a:spLocks noChangeArrowheads="1"/>
          </p:cNvSpPr>
          <p:nvPr/>
        </p:nvSpPr>
        <p:spPr bwMode="auto">
          <a:xfrm>
            <a:off x="996950" y="2997200"/>
            <a:ext cx="7462838" cy="581025"/>
          </a:xfrm>
          <a:prstGeom prst="rect">
            <a:avLst/>
          </a:prstGeom>
          <a:noFill/>
          <a:ln w="9525">
            <a:noFill/>
            <a:miter lim="800000"/>
            <a:headEnd/>
            <a:tailEnd/>
          </a:ln>
        </p:spPr>
        <p:txBody>
          <a:bodyPr anchor="ctr">
            <a:spAutoFit/>
          </a:bodyPr>
          <a:lstStyle/>
          <a:p>
            <a:pPr marL="814388" indent="-814388"/>
            <a:r>
              <a:rPr lang="de-DE"/>
              <a:t>Art. 9.3	The </a:t>
            </a:r>
            <a:r>
              <a:rPr lang="en-GB"/>
              <a:t>game is drawn, upon a correct claim by the player having the move, if</a:t>
            </a:r>
            <a:r>
              <a:rPr lang="de-AT"/>
              <a:t> </a:t>
            </a:r>
          </a:p>
        </p:txBody>
      </p:sp>
      <p:sp>
        <p:nvSpPr>
          <p:cNvPr id="5222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47461" name="Rectangle 5"/>
          <p:cNvSpPr>
            <a:spLocks noChangeArrowheads="1"/>
          </p:cNvSpPr>
          <p:nvPr/>
        </p:nvSpPr>
        <p:spPr bwMode="auto">
          <a:xfrm>
            <a:off x="1835150" y="3798888"/>
            <a:ext cx="6238875" cy="1069975"/>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a.	he writes his move on his scoresheet and declares to the arbiter his intention to make this move, which shall result in the</a:t>
            </a:r>
            <a:r>
              <a:rPr lang="en-GB" i="1"/>
              <a:t> </a:t>
            </a:r>
            <a:r>
              <a:rPr lang="en-GB"/>
              <a:t>last</a:t>
            </a:r>
            <a:r>
              <a:rPr lang="en-GB" i="1"/>
              <a:t> </a:t>
            </a:r>
            <a:r>
              <a:rPr lang="en-GB"/>
              <a:t>50 moves having been made by each player without the movement of any pawn and without any capture, or</a:t>
            </a:r>
            <a:endParaRPr lang="de-AT"/>
          </a:p>
        </p:txBody>
      </p:sp>
      <p:sp>
        <p:nvSpPr>
          <p:cNvPr id="147463" name="Rectangle 7"/>
          <p:cNvSpPr>
            <a:spLocks noChangeArrowheads="1"/>
          </p:cNvSpPr>
          <p:nvPr/>
        </p:nvSpPr>
        <p:spPr bwMode="auto">
          <a:xfrm>
            <a:off x="1835150" y="5084763"/>
            <a:ext cx="6238875" cy="581025"/>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b.	the last 50 consecutive moves have been made by each player</a:t>
            </a:r>
            <a:r>
              <a:rPr lang="en-GB" i="1"/>
              <a:t> </a:t>
            </a:r>
            <a:r>
              <a:rPr lang="en-GB"/>
              <a:t>without the movement of any pawn and without any capture.</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47461"/>
                                        </p:tgtEl>
                                        <p:attrNameLst>
                                          <p:attrName>style.visibility</p:attrName>
                                        </p:attrNameLst>
                                      </p:cBhvr>
                                      <p:to>
                                        <p:strVal val="visible"/>
                                      </p:to>
                                    </p:set>
                                    <p:anim calcmode="lin" valueType="num">
                                      <p:cBhvr additive="base">
                                        <p:cTn id="7" dur="500" fill="hold"/>
                                        <p:tgtEl>
                                          <p:spTgt spid="147461"/>
                                        </p:tgtEl>
                                        <p:attrNameLst>
                                          <p:attrName>ppt_x</p:attrName>
                                        </p:attrNameLst>
                                      </p:cBhvr>
                                      <p:tavLst>
                                        <p:tav tm="0">
                                          <p:val>
                                            <p:strVal val="0-#ppt_w/2"/>
                                          </p:val>
                                        </p:tav>
                                        <p:tav tm="100000">
                                          <p:val>
                                            <p:strVal val="#ppt_x"/>
                                          </p:val>
                                        </p:tav>
                                      </p:tavLst>
                                    </p:anim>
                                    <p:anim calcmode="lin" valueType="num">
                                      <p:cBhvr additive="base">
                                        <p:cTn id="8" dur="500" fill="hold"/>
                                        <p:tgtEl>
                                          <p:spTgt spid="14746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47463"/>
                                        </p:tgtEl>
                                        <p:attrNameLst>
                                          <p:attrName>style.visibility</p:attrName>
                                        </p:attrNameLst>
                                      </p:cBhvr>
                                      <p:to>
                                        <p:strVal val="visible"/>
                                      </p:to>
                                    </p:set>
                                    <p:anim calcmode="lin" valueType="num">
                                      <p:cBhvr additive="base">
                                        <p:cTn id="13" dur="500" fill="hold"/>
                                        <p:tgtEl>
                                          <p:spTgt spid="147463"/>
                                        </p:tgtEl>
                                        <p:attrNameLst>
                                          <p:attrName>ppt_x</p:attrName>
                                        </p:attrNameLst>
                                      </p:cBhvr>
                                      <p:tavLst>
                                        <p:tav tm="0">
                                          <p:val>
                                            <p:strVal val="0-#ppt_w/2"/>
                                          </p:val>
                                        </p:tav>
                                        <p:tav tm="100000">
                                          <p:val>
                                            <p:strVal val="#ppt_x"/>
                                          </p:val>
                                        </p:tav>
                                      </p:tavLst>
                                    </p:anim>
                                    <p:anim calcmode="lin" valueType="num">
                                      <p:cBhvr additive="base">
                                        <p:cTn id="14" dur="500" fill="hold"/>
                                        <p:tgtEl>
                                          <p:spTgt spid="14746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61" grpId="0"/>
      <p:bldP spid="147463"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3251" name="Rectangle 3"/>
          <p:cNvSpPr>
            <a:spLocks noChangeArrowheads="1"/>
          </p:cNvSpPr>
          <p:nvPr/>
        </p:nvSpPr>
        <p:spPr bwMode="auto">
          <a:xfrm>
            <a:off x="996950" y="3323342"/>
            <a:ext cx="7319963" cy="1200329"/>
          </a:xfrm>
          <a:prstGeom prst="rect">
            <a:avLst/>
          </a:prstGeom>
          <a:noFill/>
          <a:ln w="9525">
            <a:noFill/>
            <a:miter lim="800000"/>
            <a:headEnd/>
            <a:tailEnd/>
          </a:ln>
        </p:spPr>
        <p:txBody>
          <a:bodyPr anchor="ctr">
            <a:spAutoFit/>
          </a:bodyPr>
          <a:lstStyle/>
          <a:p>
            <a:pPr marL="808038" indent="-808038"/>
            <a:r>
              <a:rPr lang="de-DE" sz="2400" dirty="0"/>
              <a:t>Art. </a:t>
            </a:r>
            <a:r>
              <a:rPr lang="de-DE" sz="2400" dirty="0" smtClean="0"/>
              <a:t>9.4 </a:t>
            </a:r>
            <a:r>
              <a:rPr lang="de-DE" sz="2400" dirty="0"/>
              <a:t>	</a:t>
            </a:r>
            <a:r>
              <a:rPr lang="en-GB" sz="2400" dirty="0"/>
              <a:t>If the player touches a piece as in Article 4.3 without having claimed the draw he loses the right to claim, as in Article 9.2 or 9.3, on that move</a:t>
            </a:r>
            <a:r>
              <a:rPr lang="de-AT" sz="2400" dirty="0"/>
              <a:t>.</a:t>
            </a:r>
          </a:p>
        </p:txBody>
      </p:sp>
      <p:sp>
        <p:nvSpPr>
          <p:cNvPr id="53252" name="Text Box 4"/>
          <p:cNvSpPr txBox="1">
            <a:spLocks noChangeArrowheads="1"/>
          </p:cNvSpPr>
          <p:nvPr/>
        </p:nvSpPr>
        <p:spPr bwMode="auto">
          <a:xfrm>
            <a:off x="971550" y="2349500"/>
            <a:ext cx="6337300" cy="584775"/>
          </a:xfrm>
          <a:prstGeom prst="rect">
            <a:avLst/>
          </a:prstGeom>
          <a:noFill/>
          <a:ln w="9525">
            <a:noFill/>
            <a:miter lim="800000"/>
            <a:headEnd/>
            <a:tailEnd/>
          </a:ln>
        </p:spPr>
        <p:txBody>
          <a:bodyPr>
            <a:spAutoFit/>
          </a:bodyPr>
          <a:lstStyle/>
          <a:p>
            <a:pPr>
              <a:spcBef>
                <a:spcPct val="50000"/>
              </a:spcBef>
            </a:pPr>
            <a:r>
              <a:rPr lang="en-GB" sz="3200" b="1" dirty="0">
                <a:solidFill>
                  <a:srgbClr val="008000"/>
                </a:solidFill>
              </a:rPr>
              <a:t>Article 9: The drawn game</a:t>
            </a:r>
            <a:endParaRPr lang="de-AT" sz="3200" b="1" dirty="0">
              <a:solidFill>
                <a:srgbClr val="008000"/>
              </a:solidFill>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4275" name="Rectangle 3"/>
          <p:cNvSpPr>
            <a:spLocks noChangeArrowheads="1"/>
          </p:cNvSpPr>
          <p:nvPr/>
        </p:nvSpPr>
        <p:spPr bwMode="auto">
          <a:xfrm>
            <a:off x="996950" y="3068638"/>
            <a:ext cx="7462838" cy="581025"/>
          </a:xfrm>
          <a:prstGeom prst="rect">
            <a:avLst/>
          </a:prstGeom>
          <a:noFill/>
          <a:ln w="9525">
            <a:noFill/>
            <a:miter lim="800000"/>
            <a:headEnd/>
            <a:tailEnd/>
          </a:ln>
        </p:spPr>
        <p:txBody>
          <a:bodyPr anchor="ctr">
            <a:spAutoFit/>
          </a:bodyPr>
          <a:lstStyle/>
          <a:p>
            <a:pPr marL="814388" indent="-814388"/>
            <a:r>
              <a:rPr lang="de-DE"/>
              <a:t>Art. 9.5	</a:t>
            </a:r>
            <a:r>
              <a:rPr lang="en-GB"/>
              <a:t>If a player claims a draw as in Article 9.2 or 9.3 he may stop both clocks (see art. 6.2.b). He is not allowed to withdraw his claim.</a:t>
            </a:r>
            <a:endParaRPr lang="de-AT"/>
          </a:p>
        </p:txBody>
      </p:sp>
      <p:sp>
        <p:nvSpPr>
          <p:cNvPr id="5427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46439" name="Rectangle 7"/>
          <p:cNvSpPr>
            <a:spLocks noChangeArrowheads="1"/>
          </p:cNvSpPr>
          <p:nvPr/>
        </p:nvSpPr>
        <p:spPr bwMode="auto">
          <a:xfrm>
            <a:off x="1835150" y="3644900"/>
            <a:ext cx="6624638" cy="336550"/>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a.	If the claim is found to be correct, the game is immediately drawn.</a:t>
            </a:r>
            <a:endParaRPr lang="de-AT"/>
          </a:p>
        </p:txBody>
      </p:sp>
      <p:sp>
        <p:nvSpPr>
          <p:cNvPr id="146442" name="Rectangle 10"/>
          <p:cNvSpPr>
            <a:spLocks noChangeArrowheads="1"/>
          </p:cNvSpPr>
          <p:nvPr/>
        </p:nvSpPr>
        <p:spPr bwMode="auto">
          <a:xfrm>
            <a:off x="1835150" y="4005263"/>
            <a:ext cx="6408738" cy="336550"/>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b.	If the claim is found to be incorrect</a:t>
            </a:r>
            <a:r>
              <a:rPr lang="de-AT"/>
              <a:t> </a:t>
            </a:r>
          </a:p>
        </p:txBody>
      </p:sp>
      <p:sp>
        <p:nvSpPr>
          <p:cNvPr id="146443" name="Rectangle 11"/>
          <p:cNvSpPr>
            <a:spLocks noChangeArrowheads="1"/>
          </p:cNvSpPr>
          <p:nvPr/>
        </p:nvSpPr>
        <p:spPr bwMode="auto">
          <a:xfrm>
            <a:off x="2266950" y="4419600"/>
            <a:ext cx="6408738" cy="581025"/>
          </a:xfrm>
          <a:prstGeom prst="rect">
            <a:avLst/>
          </a:prstGeom>
          <a:noFill/>
          <a:ln w="9525">
            <a:noFill/>
            <a:miter lim="800000"/>
            <a:headEnd/>
            <a:tailEnd/>
          </a:ln>
        </p:spPr>
        <p:txBody>
          <a:bodyPr anchor="ctr">
            <a:spAutoFit/>
          </a:bodyPr>
          <a:lstStyle/>
          <a:p>
            <a:pPr marL="182563" indent="-182563">
              <a:buFontTx/>
              <a:buChar char="-"/>
            </a:pPr>
            <a:r>
              <a:rPr lang="en-GB"/>
              <a:t>the arbiter shall add three minutes to the opponent’s remaining time</a:t>
            </a:r>
            <a:endParaRPr lang="de-AT"/>
          </a:p>
        </p:txBody>
      </p:sp>
      <p:sp>
        <p:nvSpPr>
          <p:cNvPr id="146444" name="Rectangle 12"/>
          <p:cNvSpPr>
            <a:spLocks noChangeArrowheads="1"/>
          </p:cNvSpPr>
          <p:nvPr/>
        </p:nvSpPr>
        <p:spPr bwMode="auto">
          <a:xfrm>
            <a:off x="2266950" y="5091113"/>
            <a:ext cx="6265863" cy="338137"/>
          </a:xfrm>
          <a:prstGeom prst="rect">
            <a:avLst/>
          </a:prstGeom>
          <a:noFill/>
          <a:ln w="9525">
            <a:noFill/>
            <a:miter lim="800000"/>
            <a:headEnd/>
            <a:tailEnd/>
          </a:ln>
        </p:spPr>
        <p:txBody>
          <a:bodyPr anchor="ctr">
            <a:spAutoFit/>
          </a:bodyPr>
          <a:lstStyle/>
          <a:p>
            <a:pPr marL="182563" indent="-182563">
              <a:buFontTx/>
              <a:buChar char="-"/>
            </a:pPr>
            <a:r>
              <a:rPr lang="en-GB"/>
              <a:t>then the game shall continue</a:t>
            </a:r>
            <a:endParaRPr lang="de-AT"/>
          </a:p>
        </p:txBody>
      </p:sp>
      <p:sp>
        <p:nvSpPr>
          <p:cNvPr id="146445" name="Rectangle 13"/>
          <p:cNvSpPr>
            <a:spLocks noChangeArrowheads="1"/>
          </p:cNvSpPr>
          <p:nvPr/>
        </p:nvSpPr>
        <p:spPr bwMode="auto">
          <a:xfrm>
            <a:off x="2266950" y="5559425"/>
            <a:ext cx="6408738" cy="584200"/>
          </a:xfrm>
          <a:prstGeom prst="rect">
            <a:avLst/>
          </a:prstGeom>
          <a:noFill/>
          <a:ln w="9525">
            <a:noFill/>
            <a:miter lim="800000"/>
            <a:headEnd/>
            <a:tailEnd/>
          </a:ln>
        </p:spPr>
        <p:txBody>
          <a:bodyPr anchor="ctr">
            <a:spAutoFit/>
          </a:bodyPr>
          <a:lstStyle/>
          <a:p>
            <a:pPr marL="182563" indent="-182563">
              <a:buFontTx/>
              <a:buChar char="-"/>
            </a:pPr>
            <a:r>
              <a:rPr lang="de-DE"/>
              <a:t>if </a:t>
            </a:r>
            <a:r>
              <a:rPr lang="en-GB"/>
              <a:t>the claim was based on an intended move, this move must be made as according to Article 4</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6439"/>
                                        </p:tgtEl>
                                        <p:attrNameLst>
                                          <p:attrName>style.visibility</p:attrName>
                                        </p:attrNameLst>
                                      </p:cBhvr>
                                      <p:to>
                                        <p:strVal val="visible"/>
                                      </p:to>
                                    </p:set>
                                    <p:anim calcmode="lin" valueType="num">
                                      <p:cBhvr additive="base">
                                        <p:cTn id="7" dur="500" fill="hold"/>
                                        <p:tgtEl>
                                          <p:spTgt spid="146439"/>
                                        </p:tgtEl>
                                        <p:attrNameLst>
                                          <p:attrName>ppt_x</p:attrName>
                                        </p:attrNameLst>
                                      </p:cBhvr>
                                      <p:tavLst>
                                        <p:tav tm="0">
                                          <p:val>
                                            <p:strVal val="1+#ppt_w/2"/>
                                          </p:val>
                                        </p:tav>
                                        <p:tav tm="100000">
                                          <p:val>
                                            <p:strVal val="#ppt_x"/>
                                          </p:val>
                                        </p:tav>
                                      </p:tavLst>
                                    </p:anim>
                                    <p:anim calcmode="lin" valueType="num">
                                      <p:cBhvr additive="base">
                                        <p:cTn id="8" dur="500" fill="hold"/>
                                        <p:tgtEl>
                                          <p:spTgt spid="14643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46442"/>
                                        </p:tgtEl>
                                        <p:attrNameLst>
                                          <p:attrName>style.visibility</p:attrName>
                                        </p:attrNameLst>
                                      </p:cBhvr>
                                      <p:to>
                                        <p:strVal val="visible"/>
                                      </p:to>
                                    </p:set>
                                    <p:anim calcmode="lin" valueType="num">
                                      <p:cBhvr additive="base">
                                        <p:cTn id="13" dur="500" fill="hold"/>
                                        <p:tgtEl>
                                          <p:spTgt spid="146442"/>
                                        </p:tgtEl>
                                        <p:attrNameLst>
                                          <p:attrName>ppt_x</p:attrName>
                                        </p:attrNameLst>
                                      </p:cBhvr>
                                      <p:tavLst>
                                        <p:tav tm="0">
                                          <p:val>
                                            <p:strVal val="1+#ppt_w/2"/>
                                          </p:val>
                                        </p:tav>
                                        <p:tav tm="100000">
                                          <p:val>
                                            <p:strVal val="#ppt_x"/>
                                          </p:val>
                                        </p:tav>
                                      </p:tavLst>
                                    </p:anim>
                                    <p:anim calcmode="lin" valueType="num">
                                      <p:cBhvr additive="base">
                                        <p:cTn id="14" dur="500" fill="hold"/>
                                        <p:tgtEl>
                                          <p:spTgt spid="14644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46443"/>
                                        </p:tgtEl>
                                        <p:attrNameLst>
                                          <p:attrName>style.visibility</p:attrName>
                                        </p:attrNameLst>
                                      </p:cBhvr>
                                      <p:to>
                                        <p:strVal val="visible"/>
                                      </p:to>
                                    </p:set>
                                    <p:anim calcmode="lin" valueType="num">
                                      <p:cBhvr additive="base">
                                        <p:cTn id="19" dur="500" fill="hold"/>
                                        <p:tgtEl>
                                          <p:spTgt spid="146443"/>
                                        </p:tgtEl>
                                        <p:attrNameLst>
                                          <p:attrName>ppt_x</p:attrName>
                                        </p:attrNameLst>
                                      </p:cBhvr>
                                      <p:tavLst>
                                        <p:tav tm="0">
                                          <p:val>
                                            <p:strVal val="1+#ppt_w/2"/>
                                          </p:val>
                                        </p:tav>
                                        <p:tav tm="100000">
                                          <p:val>
                                            <p:strVal val="#ppt_x"/>
                                          </p:val>
                                        </p:tav>
                                      </p:tavLst>
                                    </p:anim>
                                    <p:anim calcmode="lin" valueType="num">
                                      <p:cBhvr additive="base">
                                        <p:cTn id="20" dur="500" fill="hold"/>
                                        <p:tgtEl>
                                          <p:spTgt spid="14644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46444"/>
                                        </p:tgtEl>
                                        <p:attrNameLst>
                                          <p:attrName>style.visibility</p:attrName>
                                        </p:attrNameLst>
                                      </p:cBhvr>
                                      <p:to>
                                        <p:strVal val="visible"/>
                                      </p:to>
                                    </p:set>
                                    <p:anim calcmode="lin" valueType="num">
                                      <p:cBhvr additive="base">
                                        <p:cTn id="25" dur="500" fill="hold"/>
                                        <p:tgtEl>
                                          <p:spTgt spid="146444"/>
                                        </p:tgtEl>
                                        <p:attrNameLst>
                                          <p:attrName>ppt_x</p:attrName>
                                        </p:attrNameLst>
                                      </p:cBhvr>
                                      <p:tavLst>
                                        <p:tav tm="0">
                                          <p:val>
                                            <p:strVal val="1+#ppt_w/2"/>
                                          </p:val>
                                        </p:tav>
                                        <p:tav tm="100000">
                                          <p:val>
                                            <p:strVal val="#ppt_x"/>
                                          </p:val>
                                        </p:tav>
                                      </p:tavLst>
                                    </p:anim>
                                    <p:anim calcmode="lin" valueType="num">
                                      <p:cBhvr additive="base">
                                        <p:cTn id="26" dur="500" fill="hold"/>
                                        <p:tgtEl>
                                          <p:spTgt spid="146444"/>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146445"/>
                                        </p:tgtEl>
                                        <p:attrNameLst>
                                          <p:attrName>style.visibility</p:attrName>
                                        </p:attrNameLst>
                                      </p:cBhvr>
                                      <p:to>
                                        <p:strVal val="visible"/>
                                      </p:to>
                                    </p:set>
                                    <p:anim calcmode="lin" valueType="num">
                                      <p:cBhvr additive="base">
                                        <p:cTn id="31" dur="500" fill="hold"/>
                                        <p:tgtEl>
                                          <p:spTgt spid="146445"/>
                                        </p:tgtEl>
                                        <p:attrNameLst>
                                          <p:attrName>ppt_x</p:attrName>
                                        </p:attrNameLst>
                                      </p:cBhvr>
                                      <p:tavLst>
                                        <p:tav tm="0">
                                          <p:val>
                                            <p:strVal val="1+#ppt_w/2"/>
                                          </p:val>
                                        </p:tav>
                                        <p:tav tm="100000">
                                          <p:val>
                                            <p:strVal val="#ppt_x"/>
                                          </p:val>
                                        </p:tav>
                                      </p:tavLst>
                                    </p:anim>
                                    <p:anim calcmode="lin" valueType="num">
                                      <p:cBhvr additive="base">
                                        <p:cTn id="32" dur="500" fill="hold"/>
                                        <p:tgtEl>
                                          <p:spTgt spid="14644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9" grpId="0"/>
      <p:bldP spid="146442" grpId="0"/>
      <p:bldP spid="146443" grpId="0"/>
      <p:bldP spid="146444" grpId="0"/>
      <p:bldP spid="146445"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5299" name="Rectangle 3"/>
          <p:cNvSpPr>
            <a:spLocks noChangeArrowheads="1"/>
          </p:cNvSpPr>
          <p:nvPr/>
        </p:nvSpPr>
        <p:spPr bwMode="auto">
          <a:xfrm>
            <a:off x="996950" y="3511550"/>
            <a:ext cx="7462838" cy="1323975"/>
          </a:xfrm>
          <a:prstGeom prst="rect">
            <a:avLst/>
          </a:prstGeom>
          <a:noFill/>
          <a:ln w="9525">
            <a:noFill/>
            <a:miter lim="800000"/>
            <a:headEnd/>
            <a:tailEnd/>
          </a:ln>
        </p:spPr>
        <p:txBody>
          <a:bodyPr anchor="ctr">
            <a:spAutoFit/>
          </a:bodyPr>
          <a:lstStyle/>
          <a:p>
            <a:pPr marL="814388" indent="-814388"/>
            <a:r>
              <a:rPr lang="de-DE"/>
              <a:t>Art. 9.6	</a:t>
            </a:r>
            <a:r>
              <a:rPr lang="en-GB"/>
              <a:t>The game is drawn when a position is reached from which a checkmate cannot occur by any possible series of legal moves. </a:t>
            </a:r>
          </a:p>
          <a:p>
            <a:pPr marL="814388" indent="-814388"/>
            <a:endParaRPr lang="en-GB"/>
          </a:p>
          <a:p>
            <a:pPr marL="814388" indent="-814388"/>
            <a:r>
              <a:rPr lang="en-GB"/>
              <a:t>	This immediately ends the game, provided that the move producing this position was legal.</a:t>
            </a:r>
            <a:endParaRPr lang="de-AT"/>
          </a:p>
        </p:txBody>
      </p:sp>
      <p:sp>
        <p:nvSpPr>
          <p:cNvPr id="5530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6323" name="Rectangle 3"/>
          <p:cNvSpPr>
            <a:spLocks noChangeArrowheads="1"/>
          </p:cNvSpPr>
          <p:nvPr/>
        </p:nvSpPr>
        <p:spPr bwMode="auto">
          <a:xfrm>
            <a:off x="996950" y="3068638"/>
            <a:ext cx="7462838" cy="336550"/>
          </a:xfrm>
          <a:prstGeom prst="rect">
            <a:avLst/>
          </a:prstGeom>
          <a:noFill/>
          <a:ln w="9525">
            <a:noFill/>
            <a:miter lim="800000"/>
            <a:headEnd/>
            <a:tailEnd/>
          </a:ln>
        </p:spPr>
        <p:txBody>
          <a:bodyPr anchor="ctr">
            <a:spAutoFit/>
          </a:bodyPr>
          <a:lstStyle/>
          <a:p>
            <a:pPr marL="814388" indent="-814388"/>
            <a:r>
              <a:rPr lang="de-DE" b="1"/>
              <a:t>How is it possible to claim a draw without an updated scoresheet?</a:t>
            </a:r>
            <a:endParaRPr lang="de-AT" b="1"/>
          </a:p>
        </p:txBody>
      </p:sp>
      <p:sp>
        <p:nvSpPr>
          <p:cNvPr id="5632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67941" name="Rectangle 5"/>
          <p:cNvSpPr>
            <a:spLocks noChangeArrowheads="1"/>
          </p:cNvSpPr>
          <p:nvPr/>
        </p:nvSpPr>
        <p:spPr bwMode="auto">
          <a:xfrm>
            <a:off x="996950" y="3644900"/>
            <a:ext cx="7462838" cy="336550"/>
          </a:xfrm>
          <a:prstGeom prst="rect">
            <a:avLst/>
          </a:prstGeom>
          <a:noFill/>
          <a:ln w="9525">
            <a:noFill/>
            <a:miter lim="800000"/>
            <a:headEnd/>
            <a:tailEnd/>
          </a:ln>
        </p:spPr>
        <p:txBody>
          <a:bodyPr anchor="ctr">
            <a:spAutoFit/>
          </a:bodyPr>
          <a:lstStyle/>
          <a:p>
            <a:pPr marL="266700" indent="-266700">
              <a:buFont typeface="Wingdings" pitchFamily="2" charset="2"/>
              <a:buChar char="Ø"/>
            </a:pPr>
            <a:r>
              <a:rPr lang="de-DE"/>
              <a:t>the claimant has to have the move</a:t>
            </a:r>
            <a:endParaRPr lang="de-AT"/>
          </a:p>
        </p:txBody>
      </p:sp>
      <p:sp>
        <p:nvSpPr>
          <p:cNvPr id="167942" name="Rectangle 6"/>
          <p:cNvSpPr>
            <a:spLocks noChangeArrowheads="1"/>
          </p:cNvSpPr>
          <p:nvPr/>
        </p:nvSpPr>
        <p:spPr bwMode="auto">
          <a:xfrm>
            <a:off x="996950" y="4221163"/>
            <a:ext cx="7462838" cy="336550"/>
          </a:xfrm>
          <a:prstGeom prst="rect">
            <a:avLst/>
          </a:prstGeom>
          <a:noFill/>
          <a:ln w="9525">
            <a:noFill/>
            <a:miter lim="800000"/>
            <a:headEnd/>
            <a:tailEnd/>
          </a:ln>
        </p:spPr>
        <p:txBody>
          <a:bodyPr anchor="ctr">
            <a:spAutoFit/>
          </a:bodyPr>
          <a:lstStyle/>
          <a:p>
            <a:pPr marL="266700" indent="-266700">
              <a:buFont typeface="Wingdings" pitchFamily="2" charset="2"/>
              <a:buChar char="Ø"/>
            </a:pPr>
            <a:r>
              <a:rPr lang="de-DE"/>
              <a:t>Art. 9.2 and 9.3 require any evidence</a:t>
            </a:r>
            <a:endParaRPr lang="de-AT"/>
          </a:p>
        </p:txBody>
      </p:sp>
      <p:sp>
        <p:nvSpPr>
          <p:cNvPr id="167943" name="Rectangle 7"/>
          <p:cNvSpPr>
            <a:spLocks noChangeArrowheads="1"/>
          </p:cNvSpPr>
          <p:nvPr/>
        </p:nvSpPr>
        <p:spPr bwMode="auto">
          <a:xfrm>
            <a:off x="996950" y="4748213"/>
            <a:ext cx="7462838" cy="336550"/>
          </a:xfrm>
          <a:prstGeom prst="rect">
            <a:avLst/>
          </a:prstGeom>
          <a:noFill/>
          <a:ln w="9525">
            <a:noFill/>
            <a:miter lim="800000"/>
            <a:headEnd/>
            <a:tailEnd/>
          </a:ln>
        </p:spPr>
        <p:txBody>
          <a:bodyPr anchor="ctr">
            <a:spAutoFit/>
          </a:bodyPr>
          <a:lstStyle/>
          <a:p>
            <a:pPr marL="266700" indent="-266700">
              <a:buFont typeface="Wingdings" pitchFamily="2" charset="2"/>
              <a:buChar char="Ø"/>
            </a:pPr>
            <a:r>
              <a:rPr lang="de-DE"/>
              <a:t>it is up to the arbiter to decide the kind of evidence</a:t>
            </a:r>
            <a:endParaRPr lang="de-AT"/>
          </a:p>
        </p:txBody>
      </p:sp>
      <p:sp>
        <p:nvSpPr>
          <p:cNvPr id="167944" name="Rectangle 8"/>
          <p:cNvSpPr>
            <a:spLocks noChangeArrowheads="1"/>
          </p:cNvSpPr>
          <p:nvPr/>
        </p:nvSpPr>
        <p:spPr bwMode="auto">
          <a:xfrm>
            <a:off x="996950" y="5373688"/>
            <a:ext cx="7462838" cy="581025"/>
          </a:xfrm>
          <a:prstGeom prst="rect">
            <a:avLst/>
          </a:prstGeom>
          <a:noFill/>
          <a:ln w="9525">
            <a:noFill/>
            <a:miter lim="800000"/>
            <a:headEnd/>
            <a:tailEnd/>
          </a:ln>
        </p:spPr>
        <p:txBody>
          <a:bodyPr anchor="ctr">
            <a:spAutoFit/>
          </a:bodyPr>
          <a:lstStyle/>
          <a:p>
            <a:pPr marL="266700" indent="-266700">
              <a:buFont typeface="Wingdings" pitchFamily="2" charset="2"/>
              <a:buChar char="Ø"/>
            </a:pPr>
            <a:r>
              <a:rPr lang="de-DE"/>
              <a:t>if the arbiter decides that the game has to be reconstucted on a second chessboard both players have to do it immediately</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67941"/>
                                        </p:tgtEl>
                                        <p:attrNameLst>
                                          <p:attrName>style.visibility</p:attrName>
                                        </p:attrNameLst>
                                      </p:cBhvr>
                                      <p:to>
                                        <p:strVal val="visible"/>
                                      </p:to>
                                    </p:set>
                                    <p:anim calcmode="lin" valueType="num">
                                      <p:cBhvr additive="base">
                                        <p:cTn id="7" dur="500" fill="hold"/>
                                        <p:tgtEl>
                                          <p:spTgt spid="167941"/>
                                        </p:tgtEl>
                                        <p:attrNameLst>
                                          <p:attrName>ppt_x</p:attrName>
                                        </p:attrNameLst>
                                      </p:cBhvr>
                                      <p:tavLst>
                                        <p:tav tm="0">
                                          <p:val>
                                            <p:strVal val="1+#ppt_w/2"/>
                                          </p:val>
                                        </p:tav>
                                        <p:tav tm="100000">
                                          <p:val>
                                            <p:strVal val="#ppt_x"/>
                                          </p:val>
                                        </p:tav>
                                      </p:tavLst>
                                    </p:anim>
                                    <p:anim calcmode="lin" valueType="num">
                                      <p:cBhvr additive="base">
                                        <p:cTn id="8" dur="500" fill="hold"/>
                                        <p:tgtEl>
                                          <p:spTgt spid="16794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67942"/>
                                        </p:tgtEl>
                                        <p:attrNameLst>
                                          <p:attrName>style.visibility</p:attrName>
                                        </p:attrNameLst>
                                      </p:cBhvr>
                                      <p:to>
                                        <p:strVal val="visible"/>
                                      </p:to>
                                    </p:set>
                                    <p:anim calcmode="lin" valueType="num">
                                      <p:cBhvr additive="base">
                                        <p:cTn id="13" dur="500" fill="hold"/>
                                        <p:tgtEl>
                                          <p:spTgt spid="167942"/>
                                        </p:tgtEl>
                                        <p:attrNameLst>
                                          <p:attrName>ppt_x</p:attrName>
                                        </p:attrNameLst>
                                      </p:cBhvr>
                                      <p:tavLst>
                                        <p:tav tm="0">
                                          <p:val>
                                            <p:strVal val="1+#ppt_w/2"/>
                                          </p:val>
                                        </p:tav>
                                        <p:tav tm="100000">
                                          <p:val>
                                            <p:strVal val="#ppt_x"/>
                                          </p:val>
                                        </p:tav>
                                      </p:tavLst>
                                    </p:anim>
                                    <p:anim calcmode="lin" valueType="num">
                                      <p:cBhvr additive="base">
                                        <p:cTn id="14" dur="500" fill="hold"/>
                                        <p:tgtEl>
                                          <p:spTgt spid="167942"/>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67943"/>
                                        </p:tgtEl>
                                        <p:attrNameLst>
                                          <p:attrName>style.visibility</p:attrName>
                                        </p:attrNameLst>
                                      </p:cBhvr>
                                      <p:to>
                                        <p:strVal val="visible"/>
                                      </p:to>
                                    </p:set>
                                    <p:anim calcmode="lin" valueType="num">
                                      <p:cBhvr additive="base">
                                        <p:cTn id="19" dur="500" fill="hold"/>
                                        <p:tgtEl>
                                          <p:spTgt spid="167943"/>
                                        </p:tgtEl>
                                        <p:attrNameLst>
                                          <p:attrName>ppt_x</p:attrName>
                                        </p:attrNameLst>
                                      </p:cBhvr>
                                      <p:tavLst>
                                        <p:tav tm="0">
                                          <p:val>
                                            <p:strVal val="1+#ppt_w/2"/>
                                          </p:val>
                                        </p:tav>
                                        <p:tav tm="100000">
                                          <p:val>
                                            <p:strVal val="#ppt_x"/>
                                          </p:val>
                                        </p:tav>
                                      </p:tavLst>
                                    </p:anim>
                                    <p:anim calcmode="lin" valueType="num">
                                      <p:cBhvr additive="base">
                                        <p:cTn id="20" dur="500" fill="hold"/>
                                        <p:tgtEl>
                                          <p:spTgt spid="167943"/>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67944"/>
                                        </p:tgtEl>
                                        <p:attrNameLst>
                                          <p:attrName>style.visibility</p:attrName>
                                        </p:attrNameLst>
                                      </p:cBhvr>
                                      <p:to>
                                        <p:strVal val="visible"/>
                                      </p:to>
                                    </p:set>
                                    <p:anim calcmode="lin" valueType="num">
                                      <p:cBhvr additive="base">
                                        <p:cTn id="25" dur="500" fill="hold"/>
                                        <p:tgtEl>
                                          <p:spTgt spid="167944"/>
                                        </p:tgtEl>
                                        <p:attrNameLst>
                                          <p:attrName>ppt_x</p:attrName>
                                        </p:attrNameLst>
                                      </p:cBhvr>
                                      <p:tavLst>
                                        <p:tav tm="0">
                                          <p:val>
                                            <p:strVal val="1+#ppt_w/2"/>
                                          </p:val>
                                        </p:tav>
                                        <p:tav tm="100000">
                                          <p:val>
                                            <p:strVal val="#ppt_x"/>
                                          </p:val>
                                        </p:tav>
                                      </p:tavLst>
                                    </p:anim>
                                    <p:anim calcmode="lin" valueType="num">
                                      <p:cBhvr additive="base">
                                        <p:cTn id="26" dur="500" fill="hold"/>
                                        <p:tgtEl>
                                          <p:spTgt spid="16794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7941" grpId="0"/>
      <p:bldP spid="167942" grpId="0"/>
      <p:bldP spid="167943" grpId="0"/>
      <p:bldP spid="16794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7347" name="Rectangle 3"/>
          <p:cNvSpPr>
            <a:spLocks noChangeArrowheads="1"/>
          </p:cNvSpPr>
          <p:nvPr/>
        </p:nvSpPr>
        <p:spPr bwMode="auto">
          <a:xfrm>
            <a:off x="996950" y="2997200"/>
            <a:ext cx="7462838" cy="336550"/>
          </a:xfrm>
          <a:prstGeom prst="rect">
            <a:avLst/>
          </a:prstGeom>
          <a:noFill/>
          <a:ln w="9525">
            <a:noFill/>
            <a:miter lim="800000"/>
            <a:headEnd/>
            <a:tailEnd/>
          </a:ln>
        </p:spPr>
        <p:txBody>
          <a:bodyPr anchor="ctr">
            <a:spAutoFit/>
          </a:bodyPr>
          <a:lstStyle/>
          <a:p>
            <a:pPr marL="814388" indent="-814388"/>
            <a:r>
              <a:rPr lang="de-DE" b="1"/>
              <a:t>Where are regulations concerning draws in in Laws of Chess?</a:t>
            </a:r>
            <a:endParaRPr lang="de-AT" b="1"/>
          </a:p>
        </p:txBody>
      </p:sp>
      <p:sp>
        <p:nvSpPr>
          <p:cNvPr id="5734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68965" name="Rectangle 5"/>
          <p:cNvSpPr>
            <a:spLocks noChangeArrowheads="1"/>
          </p:cNvSpPr>
          <p:nvPr/>
        </p:nvSpPr>
        <p:spPr bwMode="auto">
          <a:xfrm>
            <a:off x="996950" y="3524250"/>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1.3  -  neither player can possibly checkmate (see Art. 5.2.b, 6.9 und 9.6) </a:t>
            </a:r>
            <a:endParaRPr lang="de-AT"/>
          </a:p>
        </p:txBody>
      </p:sp>
      <p:sp>
        <p:nvSpPr>
          <p:cNvPr id="168966" name="Rectangle 6"/>
          <p:cNvSpPr>
            <a:spLocks noChangeArrowheads="1"/>
          </p:cNvSpPr>
          <p:nvPr/>
        </p:nvSpPr>
        <p:spPr bwMode="auto">
          <a:xfrm>
            <a:off x="996950" y="3956050"/>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5.2.a  -  stalemate</a:t>
            </a:r>
            <a:endParaRPr lang="de-AT"/>
          </a:p>
        </p:txBody>
      </p:sp>
      <p:sp>
        <p:nvSpPr>
          <p:cNvPr id="168967" name="Rectangle 7"/>
          <p:cNvSpPr>
            <a:spLocks noChangeArrowheads="1"/>
          </p:cNvSpPr>
          <p:nvPr/>
        </p:nvSpPr>
        <p:spPr bwMode="auto">
          <a:xfrm>
            <a:off x="996950" y="4437063"/>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5.2.b  -  dead position</a:t>
            </a:r>
            <a:endParaRPr lang="de-AT"/>
          </a:p>
        </p:txBody>
      </p:sp>
      <p:sp>
        <p:nvSpPr>
          <p:cNvPr id="168968" name="Rectangle 8"/>
          <p:cNvSpPr>
            <a:spLocks noChangeArrowheads="1"/>
          </p:cNvSpPr>
          <p:nvPr/>
        </p:nvSpPr>
        <p:spPr bwMode="auto">
          <a:xfrm>
            <a:off x="996950" y="4892675"/>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5.2.c  and Art. 9.1  -  offer of a draw</a:t>
            </a:r>
            <a:endParaRPr lang="de-AT"/>
          </a:p>
        </p:txBody>
      </p:sp>
      <p:sp>
        <p:nvSpPr>
          <p:cNvPr id="168969" name="Rectangle 9"/>
          <p:cNvSpPr>
            <a:spLocks noChangeArrowheads="1"/>
          </p:cNvSpPr>
          <p:nvPr/>
        </p:nvSpPr>
        <p:spPr bwMode="auto">
          <a:xfrm>
            <a:off x="996950" y="5324475"/>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5.2.d  and Art. 9.2  -  three times the same position</a:t>
            </a:r>
            <a:endParaRPr lang="de-AT"/>
          </a:p>
        </p:txBody>
      </p:sp>
      <p:sp>
        <p:nvSpPr>
          <p:cNvPr id="168970" name="Rectangle 10"/>
          <p:cNvSpPr>
            <a:spLocks noChangeArrowheads="1"/>
          </p:cNvSpPr>
          <p:nvPr/>
        </p:nvSpPr>
        <p:spPr bwMode="auto">
          <a:xfrm>
            <a:off x="996950" y="5829300"/>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pPr>
            <a:r>
              <a:rPr lang="de-DE"/>
              <a:t>Art. 5.2.e  and Art. 9.3  -  50-move-rule</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8965"/>
                                        </p:tgtEl>
                                        <p:attrNameLst>
                                          <p:attrName>style.visibility</p:attrName>
                                        </p:attrNameLst>
                                      </p:cBhvr>
                                      <p:to>
                                        <p:strVal val="visible"/>
                                      </p:to>
                                    </p:set>
                                    <p:animEffect transition="in" filter="blinds(horizontal)">
                                      <p:cBhvr>
                                        <p:cTn id="7" dur="500"/>
                                        <p:tgtEl>
                                          <p:spTgt spid="16896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8966"/>
                                        </p:tgtEl>
                                        <p:attrNameLst>
                                          <p:attrName>style.visibility</p:attrName>
                                        </p:attrNameLst>
                                      </p:cBhvr>
                                      <p:to>
                                        <p:strVal val="visible"/>
                                      </p:to>
                                    </p:set>
                                    <p:animEffect transition="in" filter="blinds(horizontal)">
                                      <p:cBhvr>
                                        <p:cTn id="12" dur="500"/>
                                        <p:tgtEl>
                                          <p:spTgt spid="16896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8967">
                                            <p:txEl>
                                              <p:pRg st="0" end="0"/>
                                            </p:txEl>
                                          </p:spTgt>
                                        </p:tgtEl>
                                        <p:attrNameLst>
                                          <p:attrName>style.visibility</p:attrName>
                                        </p:attrNameLst>
                                      </p:cBhvr>
                                      <p:to>
                                        <p:strVal val="visible"/>
                                      </p:to>
                                    </p:set>
                                    <p:animEffect transition="in" filter="blinds(horizontal)">
                                      <p:cBhvr>
                                        <p:cTn id="17" dur="500"/>
                                        <p:tgtEl>
                                          <p:spTgt spid="16896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8968"/>
                                        </p:tgtEl>
                                        <p:attrNameLst>
                                          <p:attrName>style.visibility</p:attrName>
                                        </p:attrNameLst>
                                      </p:cBhvr>
                                      <p:to>
                                        <p:strVal val="visible"/>
                                      </p:to>
                                    </p:set>
                                    <p:animEffect transition="in" filter="blinds(horizontal)">
                                      <p:cBhvr>
                                        <p:cTn id="22" dur="500"/>
                                        <p:tgtEl>
                                          <p:spTgt spid="16896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8969"/>
                                        </p:tgtEl>
                                        <p:attrNameLst>
                                          <p:attrName>style.visibility</p:attrName>
                                        </p:attrNameLst>
                                      </p:cBhvr>
                                      <p:to>
                                        <p:strVal val="visible"/>
                                      </p:to>
                                    </p:set>
                                    <p:animEffect transition="in" filter="blinds(horizontal)">
                                      <p:cBhvr>
                                        <p:cTn id="27" dur="500"/>
                                        <p:tgtEl>
                                          <p:spTgt spid="16896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68970"/>
                                        </p:tgtEl>
                                        <p:attrNameLst>
                                          <p:attrName>style.visibility</p:attrName>
                                        </p:attrNameLst>
                                      </p:cBhvr>
                                      <p:to>
                                        <p:strVal val="visible"/>
                                      </p:to>
                                    </p:set>
                                    <p:animEffect transition="in" filter="blinds(horizontal)">
                                      <p:cBhvr>
                                        <p:cTn id="32" dur="500"/>
                                        <p:tgtEl>
                                          <p:spTgt spid="1689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5" grpId="0"/>
      <p:bldP spid="168966" grpId="0"/>
      <p:bldP spid="168967" grpId="0" build="allAtOnce"/>
      <p:bldP spid="168968" grpId="0"/>
      <p:bldP spid="168969" grpId="0"/>
      <p:bldP spid="168970"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8371" name="Rectangle 3"/>
          <p:cNvSpPr>
            <a:spLocks noChangeArrowheads="1"/>
          </p:cNvSpPr>
          <p:nvPr/>
        </p:nvSpPr>
        <p:spPr bwMode="auto">
          <a:xfrm>
            <a:off x="996950" y="2997200"/>
            <a:ext cx="7462838" cy="336550"/>
          </a:xfrm>
          <a:prstGeom prst="rect">
            <a:avLst/>
          </a:prstGeom>
          <a:noFill/>
          <a:ln w="9525">
            <a:noFill/>
            <a:miter lim="800000"/>
            <a:headEnd/>
            <a:tailEnd/>
          </a:ln>
        </p:spPr>
        <p:txBody>
          <a:bodyPr anchor="ctr">
            <a:spAutoFit/>
          </a:bodyPr>
          <a:lstStyle/>
          <a:p>
            <a:pPr marL="814388" indent="-814388"/>
            <a:r>
              <a:rPr lang="de-DE" b="1"/>
              <a:t>Where are regulations concerning draws in in Laws of Chess?</a:t>
            </a:r>
            <a:endParaRPr lang="de-AT" b="1"/>
          </a:p>
        </p:txBody>
      </p:sp>
      <p:sp>
        <p:nvSpPr>
          <p:cNvPr id="58372"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9: The drawn game</a:t>
            </a:r>
            <a:endParaRPr lang="de-AT" b="1">
              <a:solidFill>
                <a:srgbClr val="008000"/>
              </a:solidFill>
            </a:endParaRPr>
          </a:p>
        </p:txBody>
      </p:sp>
      <p:sp>
        <p:nvSpPr>
          <p:cNvPr id="169995" name="Rectangle 11"/>
          <p:cNvSpPr>
            <a:spLocks noChangeArrowheads="1"/>
          </p:cNvSpPr>
          <p:nvPr/>
        </p:nvSpPr>
        <p:spPr bwMode="auto">
          <a:xfrm>
            <a:off x="996950" y="3495675"/>
            <a:ext cx="7462838" cy="581025"/>
          </a:xfrm>
          <a:prstGeom prst="rect">
            <a:avLst/>
          </a:prstGeom>
          <a:noFill/>
          <a:ln w="9525">
            <a:noFill/>
            <a:miter lim="800000"/>
            <a:headEnd/>
            <a:tailEnd/>
          </a:ln>
        </p:spPr>
        <p:txBody>
          <a:bodyPr anchor="ctr">
            <a:spAutoFit/>
          </a:bodyPr>
          <a:lstStyle/>
          <a:p>
            <a:pPr marL="174625" indent="-174625">
              <a:buFont typeface="Arial" charset="0"/>
              <a:buChar char="•"/>
            </a:pPr>
            <a:r>
              <a:rPr lang="de-DE"/>
              <a:t>Art. 6.9  -  flag fall, but </a:t>
            </a:r>
            <a:r>
              <a:rPr lang="en-GB"/>
              <a:t>the opponent cannot checkmate the player’s king by 	    any possible series of legal moves</a:t>
            </a:r>
            <a:r>
              <a:rPr lang="de-AT"/>
              <a:t> </a:t>
            </a:r>
            <a:r>
              <a:rPr lang="de-DE"/>
              <a:t> </a:t>
            </a:r>
            <a:endParaRPr lang="de-AT"/>
          </a:p>
        </p:txBody>
      </p:sp>
      <p:sp>
        <p:nvSpPr>
          <p:cNvPr id="169996" name="Rectangle 12"/>
          <p:cNvSpPr>
            <a:spLocks noChangeArrowheads="1"/>
          </p:cNvSpPr>
          <p:nvPr/>
        </p:nvSpPr>
        <p:spPr bwMode="auto">
          <a:xfrm>
            <a:off x="996950" y="4194175"/>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tabLst>
                <a:tab pos="1430338" algn="l"/>
              </a:tabLst>
            </a:pPr>
            <a:r>
              <a:rPr lang="de-DE"/>
              <a:t>Art. 6.11.b  -  both flags have fallen </a:t>
            </a:r>
            <a:r>
              <a:rPr lang="en-GB"/>
              <a:t>in the final period of a game</a:t>
            </a:r>
            <a:endParaRPr lang="de-AT"/>
          </a:p>
        </p:txBody>
      </p:sp>
      <p:sp>
        <p:nvSpPr>
          <p:cNvPr id="169997" name="Rectangle 13"/>
          <p:cNvSpPr>
            <a:spLocks noChangeArrowheads="1"/>
          </p:cNvSpPr>
          <p:nvPr/>
        </p:nvSpPr>
        <p:spPr bwMode="auto">
          <a:xfrm>
            <a:off x="996950" y="4724400"/>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tabLst>
                <a:tab pos="1430338" algn="l"/>
              </a:tabLst>
            </a:pPr>
            <a:r>
              <a:rPr lang="de-DE"/>
              <a:t>Art. 9.6  -  dead position (see art. 1.3)</a:t>
            </a:r>
            <a:endParaRPr lang="de-AT"/>
          </a:p>
        </p:txBody>
      </p:sp>
      <p:sp>
        <p:nvSpPr>
          <p:cNvPr id="169998" name="Rectangle 14"/>
          <p:cNvSpPr>
            <a:spLocks noChangeArrowheads="1"/>
          </p:cNvSpPr>
          <p:nvPr/>
        </p:nvSpPr>
        <p:spPr bwMode="auto">
          <a:xfrm>
            <a:off x="996950" y="5253038"/>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tabLst>
                <a:tab pos="1430338" algn="l"/>
              </a:tabLst>
            </a:pPr>
            <a:r>
              <a:rPr lang="de-DE"/>
              <a:t>Art. 10.2  -  claim of a draw in the last two minutes of the game</a:t>
            </a:r>
            <a:endParaRPr lang="de-AT"/>
          </a:p>
        </p:txBody>
      </p:sp>
      <p:sp>
        <p:nvSpPr>
          <p:cNvPr id="169999" name="Rectangle 15"/>
          <p:cNvSpPr>
            <a:spLocks noChangeArrowheads="1"/>
          </p:cNvSpPr>
          <p:nvPr/>
        </p:nvSpPr>
        <p:spPr bwMode="auto">
          <a:xfrm>
            <a:off x="996950" y="5756275"/>
            <a:ext cx="7462838" cy="336550"/>
          </a:xfrm>
          <a:prstGeom prst="rect">
            <a:avLst/>
          </a:prstGeom>
          <a:noFill/>
          <a:ln w="9525">
            <a:noFill/>
            <a:miter lim="800000"/>
            <a:headEnd/>
            <a:tailEnd/>
          </a:ln>
        </p:spPr>
        <p:txBody>
          <a:bodyPr anchor="ctr">
            <a:spAutoFit/>
          </a:bodyPr>
          <a:lstStyle/>
          <a:p>
            <a:pPr marL="182563" indent="-182563">
              <a:buFont typeface="Wingdings" pitchFamily="2" charset="2"/>
              <a:buChar char="§"/>
              <a:tabLst>
                <a:tab pos="1430338" algn="l"/>
              </a:tabLst>
            </a:pPr>
            <a:r>
              <a:rPr lang="de-DE"/>
              <a:t>Art. A.4.d.3  -  both flags have fallen in a rapid or blitz game</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69995"/>
                                        </p:tgtEl>
                                        <p:attrNameLst>
                                          <p:attrName>style.visibility</p:attrName>
                                        </p:attrNameLst>
                                      </p:cBhvr>
                                      <p:to>
                                        <p:strVal val="visible"/>
                                      </p:to>
                                    </p:set>
                                    <p:animEffect transition="in" filter="blinds(horizontal)">
                                      <p:cBhvr>
                                        <p:cTn id="7" dur="500"/>
                                        <p:tgtEl>
                                          <p:spTgt spid="16999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69996"/>
                                        </p:tgtEl>
                                        <p:attrNameLst>
                                          <p:attrName>style.visibility</p:attrName>
                                        </p:attrNameLst>
                                      </p:cBhvr>
                                      <p:to>
                                        <p:strVal val="visible"/>
                                      </p:to>
                                    </p:set>
                                    <p:animEffect transition="in" filter="blinds(horizontal)">
                                      <p:cBhvr>
                                        <p:cTn id="12" dur="500"/>
                                        <p:tgtEl>
                                          <p:spTgt spid="16999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9997"/>
                                        </p:tgtEl>
                                        <p:attrNameLst>
                                          <p:attrName>style.visibility</p:attrName>
                                        </p:attrNameLst>
                                      </p:cBhvr>
                                      <p:to>
                                        <p:strVal val="visible"/>
                                      </p:to>
                                    </p:set>
                                    <p:animEffect transition="in" filter="blinds(horizontal)">
                                      <p:cBhvr>
                                        <p:cTn id="17" dur="500"/>
                                        <p:tgtEl>
                                          <p:spTgt spid="16999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69998"/>
                                        </p:tgtEl>
                                        <p:attrNameLst>
                                          <p:attrName>style.visibility</p:attrName>
                                        </p:attrNameLst>
                                      </p:cBhvr>
                                      <p:to>
                                        <p:strVal val="visible"/>
                                      </p:to>
                                    </p:set>
                                    <p:animEffect transition="in" filter="blinds(horizontal)">
                                      <p:cBhvr>
                                        <p:cTn id="22" dur="500"/>
                                        <p:tgtEl>
                                          <p:spTgt spid="16999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69999"/>
                                        </p:tgtEl>
                                        <p:attrNameLst>
                                          <p:attrName>style.visibility</p:attrName>
                                        </p:attrNameLst>
                                      </p:cBhvr>
                                      <p:to>
                                        <p:strVal val="visible"/>
                                      </p:to>
                                    </p:set>
                                    <p:animEffect transition="in" filter="blinds(horizontal)">
                                      <p:cBhvr>
                                        <p:cTn id="27" dur="500"/>
                                        <p:tgtEl>
                                          <p:spTgt spid="169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5" grpId="0"/>
      <p:bldP spid="169996" grpId="0"/>
      <p:bldP spid="169997" grpId="0"/>
      <p:bldP spid="169998" grpId="0"/>
      <p:bldP spid="16999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59395" name="Rectangle 3"/>
          <p:cNvSpPr>
            <a:spLocks noChangeArrowheads="1"/>
          </p:cNvSpPr>
          <p:nvPr/>
        </p:nvSpPr>
        <p:spPr bwMode="auto">
          <a:xfrm>
            <a:off x="996950" y="3508375"/>
            <a:ext cx="7319963" cy="581025"/>
          </a:xfrm>
          <a:prstGeom prst="rect">
            <a:avLst/>
          </a:prstGeom>
          <a:noFill/>
          <a:ln w="9525">
            <a:noFill/>
            <a:miter lim="800000"/>
            <a:headEnd/>
            <a:tailEnd/>
          </a:ln>
        </p:spPr>
        <p:txBody>
          <a:bodyPr anchor="ctr">
            <a:spAutoFit/>
          </a:bodyPr>
          <a:lstStyle/>
          <a:p>
            <a:pPr marL="981075" indent="-981075"/>
            <a:r>
              <a:rPr lang="de-DE"/>
              <a:t>Art. 10.1	</a:t>
            </a:r>
            <a:r>
              <a:rPr lang="en-GB"/>
              <a:t>A „quickplay finish“ is the phase of a game, when all the (remaining) moves must be made in a limited time.</a:t>
            </a:r>
            <a:r>
              <a:rPr lang="de-AT"/>
              <a:t> </a:t>
            </a:r>
          </a:p>
        </p:txBody>
      </p:sp>
      <p:sp>
        <p:nvSpPr>
          <p:cNvPr id="59396"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10: Quickplay Finish</a:t>
            </a:r>
            <a:endParaRPr lang="de-AT" b="1">
              <a:solidFill>
                <a:srgbClr val="008000"/>
              </a:solidFill>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50531" name="Rectangle 3"/>
          <p:cNvSpPr>
            <a:spLocks noChangeArrowheads="1"/>
          </p:cNvSpPr>
          <p:nvPr/>
        </p:nvSpPr>
        <p:spPr bwMode="auto">
          <a:xfrm>
            <a:off x="996950" y="3068638"/>
            <a:ext cx="7462838" cy="830262"/>
          </a:xfrm>
          <a:prstGeom prst="rect">
            <a:avLst/>
          </a:prstGeom>
          <a:noFill/>
          <a:ln w="9525">
            <a:noFill/>
            <a:miter lim="800000"/>
            <a:headEnd/>
            <a:tailEnd/>
          </a:ln>
        </p:spPr>
        <p:txBody>
          <a:bodyPr anchor="ctr">
            <a:spAutoFit/>
          </a:bodyPr>
          <a:lstStyle/>
          <a:p>
            <a:pPr marL="981075" indent="-981075"/>
            <a:r>
              <a:rPr lang="de-DE"/>
              <a:t>Art. 10.2	</a:t>
            </a:r>
            <a:r>
              <a:rPr lang="en-GB"/>
              <a:t>If the player, having the move, has less than two minutes left on his clock, he may claim a draw before his flag falls. He shall summon the arbiter and may stop the clocks (see Article 6.12.b).</a:t>
            </a:r>
            <a:endParaRPr lang="de-AT"/>
          </a:p>
        </p:txBody>
      </p:sp>
      <p:sp>
        <p:nvSpPr>
          <p:cNvPr id="60420"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10: Quickplay Finish</a:t>
            </a:r>
            <a:endParaRPr lang="de-AT" sz="2000">
              <a:solidFill>
                <a:srgbClr val="009900"/>
              </a:solidFill>
            </a:endParaRPr>
          </a:p>
        </p:txBody>
      </p:sp>
      <p:sp>
        <p:nvSpPr>
          <p:cNvPr id="150534" name="Rectangle 6"/>
          <p:cNvSpPr>
            <a:spLocks noChangeArrowheads="1"/>
          </p:cNvSpPr>
          <p:nvPr/>
        </p:nvSpPr>
        <p:spPr bwMode="auto">
          <a:xfrm>
            <a:off x="1979613" y="4071938"/>
            <a:ext cx="6408737" cy="1069975"/>
          </a:xfrm>
          <a:prstGeom prst="rect">
            <a:avLst/>
          </a:prstGeom>
          <a:noFill/>
          <a:ln w="9525">
            <a:noFill/>
            <a:miter lim="800000"/>
            <a:headEnd/>
            <a:tailEnd/>
          </a:ln>
        </p:spPr>
        <p:txBody>
          <a:bodyPr anchor="ctr">
            <a:spAutoFit/>
          </a:bodyPr>
          <a:lstStyle/>
          <a:p>
            <a:pPr marL="365125" indent="-365125">
              <a:buFont typeface="Wingdings" pitchFamily="2" charset="2"/>
              <a:buNone/>
            </a:pPr>
            <a:r>
              <a:rPr lang="en-GB"/>
              <a:t>a.	If the arbiter agrees the opponent is making no effort to win the game by normal means, or that it is not possible to win by normal means, then he shall declare the game drawn. Otherwise he shall postpone his decision or reject the claim.</a:t>
            </a:r>
            <a:endParaRPr lang="de-AT"/>
          </a:p>
        </p:txBody>
      </p:sp>
      <p:sp>
        <p:nvSpPr>
          <p:cNvPr id="150539" name="Rectangle 11"/>
          <p:cNvSpPr>
            <a:spLocks noChangeArrowheads="1"/>
          </p:cNvSpPr>
          <p:nvPr/>
        </p:nvSpPr>
        <p:spPr bwMode="auto">
          <a:xfrm>
            <a:off x="1979613" y="5715000"/>
            <a:ext cx="6408737" cy="581025"/>
          </a:xfrm>
          <a:prstGeom prst="rect">
            <a:avLst/>
          </a:prstGeom>
          <a:noFill/>
          <a:ln w="9525">
            <a:noFill/>
            <a:miter lim="800000"/>
            <a:headEnd/>
            <a:tailEnd/>
          </a:ln>
        </p:spPr>
        <p:txBody>
          <a:bodyPr anchor="ctr">
            <a:spAutoFit/>
          </a:bodyPr>
          <a:lstStyle/>
          <a:p>
            <a:pPr marL="365125" indent="-365125">
              <a:buFont typeface="Wingdings" pitchFamily="2" charset="2"/>
              <a:buNone/>
            </a:pPr>
            <a:r>
              <a:rPr lang="de-DE"/>
              <a:t>c.	</a:t>
            </a:r>
            <a:r>
              <a:rPr lang="en-GB"/>
              <a:t>If the arbiter has rejected the claim, the opponent shall be awarded two extra minutes time.</a:t>
            </a:r>
            <a:endParaRPr lang="de-AT"/>
          </a:p>
        </p:txBody>
      </p:sp>
      <p:sp>
        <p:nvSpPr>
          <p:cNvPr id="7" name="Textfeld 6"/>
          <p:cNvSpPr txBox="1">
            <a:spLocks noChangeArrowheads="1"/>
          </p:cNvSpPr>
          <p:nvPr/>
        </p:nvSpPr>
        <p:spPr bwMode="auto">
          <a:xfrm>
            <a:off x="2000250" y="5214938"/>
            <a:ext cx="857250" cy="338137"/>
          </a:xfrm>
          <a:prstGeom prst="rect">
            <a:avLst/>
          </a:prstGeom>
          <a:noFill/>
          <a:ln w="9525">
            <a:noFill/>
            <a:miter lim="800000"/>
            <a:headEnd/>
            <a:tailEnd/>
          </a:ln>
        </p:spPr>
        <p:txBody>
          <a:bodyPr>
            <a:spAutoFit/>
          </a:bodyPr>
          <a:lstStyle/>
          <a:p>
            <a:r>
              <a:rPr lang="de-DE"/>
              <a:t>b.</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0531"/>
                                        </p:tgtEl>
                                        <p:attrNameLst>
                                          <p:attrName>style.visibility</p:attrName>
                                        </p:attrNameLst>
                                      </p:cBhvr>
                                      <p:to>
                                        <p:strVal val="visible"/>
                                      </p:to>
                                    </p:set>
                                    <p:anim calcmode="lin" valueType="num">
                                      <p:cBhvr additive="base">
                                        <p:cTn id="7" dur="500" fill="hold"/>
                                        <p:tgtEl>
                                          <p:spTgt spid="150531"/>
                                        </p:tgtEl>
                                        <p:attrNameLst>
                                          <p:attrName>ppt_x</p:attrName>
                                        </p:attrNameLst>
                                      </p:cBhvr>
                                      <p:tavLst>
                                        <p:tav tm="0">
                                          <p:val>
                                            <p:strVal val="1+#ppt_w/2"/>
                                          </p:val>
                                        </p:tav>
                                        <p:tav tm="100000">
                                          <p:val>
                                            <p:strVal val="#ppt_x"/>
                                          </p:val>
                                        </p:tav>
                                      </p:tavLst>
                                    </p:anim>
                                    <p:anim calcmode="lin" valueType="num">
                                      <p:cBhvr additive="base">
                                        <p:cTn id="8" dur="500" fill="hold"/>
                                        <p:tgtEl>
                                          <p:spTgt spid="15053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0534"/>
                                        </p:tgtEl>
                                        <p:attrNameLst>
                                          <p:attrName>style.visibility</p:attrName>
                                        </p:attrNameLst>
                                      </p:cBhvr>
                                      <p:to>
                                        <p:strVal val="visible"/>
                                      </p:to>
                                    </p:set>
                                    <p:anim calcmode="lin" valueType="num">
                                      <p:cBhvr additive="base">
                                        <p:cTn id="13" dur="500" fill="hold"/>
                                        <p:tgtEl>
                                          <p:spTgt spid="150534"/>
                                        </p:tgtEl>
                                        <p:attrNameLst>
                                          <p:attrName>ppt_x</p:attrName>
                                        </p:attrNameLst>
                                      </p:cBhvr>
                                      <p:tavLst>
                                        <p:tav tm="0">
                                          <p:val>
                                            <p:strVal val="1+#ppt_w/2"/>
                                          </p:val>
                                        </p:tav>
                                        <p:tav tm="100000">
                                          <p:val>
                                            <p:strVal val="#ppt_x"/>
                                          </p:val>
                                        </p:tav>
                                      </p:tavLst>
                                    </p:anim>
                                    <p:anim calcmode="lin" valueType="num">
                                      <p:cBhvr additive="base">
                                        <p:cTn id="14" dur="500" fill="hold"/>
                                        <p:tgtEl>
                                          <p:spTgt spid="150534"/>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1+#ppt_w/2"/>
                                          </p:val>
                                        </p:tav>
                                        <p:tav tm="100000">
                                          <p:val>
                                            <p:strVal val="#ppt_x"/>
                                          </p:val>
                                        </p:tav>
                                      </p:tavLst>
                                    </p:anim>
                                    <p:anim calcmode="lin" valueType="num">
                                      <p:cBhvr additive="base">
                                        <p:cTn id="20" dur="500" fill="hold"/>
                                        <p:tgtEl>
                                          <p:spTgt spid="7"/>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150539"/>
                                        </p:tgtEl>
                                        <p:attrNameLst>
                                          <p:attrName>style.visibility</p:attrName>
                                        </p:attrNameLst>
                                      </p:cBhvr>
                                      <p:to>
                                        <p:strVal val="visible"/>
                                      </p:to>
                                    </p:set>
                                    <p:anim calcmode="lin" valueType="num">
                                      <p:cBhvr additive="base">
                                        <p:cTn id="23" dur="500" fill="hold"/>
                                        <p:tgtEl>
                                          <p:spTgt spid="150539"/>
                                        </p:tgtEl>
                                        <p:attrNameLst>
                                          <p:attrName>ppt_x</p:attrName>
                                        </p:attrNameLst>
                                      </p:cBhvr>
                                      <p:tavLst>
                                        <p:tav tm="0">
                                          <p:val>
                                            <p:strVal val="1+#ppt_w/2"/>
                                          </p:val>
                                        </p:tav>
                                        <p:tav tm="100000">
                                          <p:val>
                                            <p:strVal val="#ppt_x"/>
                                          </p:val>
                                        </p:tav>
                                      </p:tavLst>
                                    </p:anim>
                                    <p:anim calcmode="lin" valueType="num">
                                      <p:cBhvr additive="base">
                                        <p:cTn id="24" dur="500" fill="hold"/>
                                        <p:tgtEl>
                                          <p:spTgt spid="1505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0531" grpId="0"/>
      <p:bldP spid="150534" grpId="0"/>
      <p:bldP spid="150539" grpId="0"/>
      <p:bldP spid="7"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1443"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10: Quickplay Finish</a:t>
            </a:r>
            <a:endParaRPr lang="de-AT" b="1">
              <a:solidFill>
                <a:srgbClr val="008000"/>
              </a:solidFill>
            </a:endParaRPr>
          </a:p>
        </p:txBody>
      </p:sp>
      <p:sp>
        <p:nvSpPr>
          <p:cNvPr id="151557" name="Rectangle 5"/>
          <p:cNvSpPr>
            <a:spLocks noChangeArrowheads="1"/>
          </p:cNvSpPr>
          <p:nvPr/>
        </p:nvSpPr>
        <p:spPr bwMode="auto">
          <a:xfrm>
            <a:off x="1979613" y="3448050"/>
            <a:ext cx="6408737" cy="2062163"/>
          </a:xfrm>
          <a:prstGeom prst="rect">
            <a:avLst/>
          </a:prstGeom>
          <a:noFill/>
          <a:ln w="9525">
            <a:noFill/>
            <a:miter lim="800000"/>
            <a:headEnd/>
            <a:tailEnd/>
          </a:ln>
        </p:spPr>
        <p:txBody>
          <a:bodyPr anchor="ctr">
            <a:spAutoFit/>
          </a:bodyPr>
          <a:lstStyle/>
          <a:p>
            <a:pPr marL="365125" indent="-365125">
              <a:buFont typeface="Wingdings" pitchFamily="2" charset="2"/>
              <a:buAutoNum type="alphaLcPeriod" startAt="2"/>
            </a:pPr>
            <a:r>
              <a:rPr lang="en-GB"/>
              <a:t>If the arbiter postpones his decision, the opponent may be awarded two extra minutes and the game shall continue in the presence of an arbiter, if possible.</a:t>
            </a:r>
          </a:p>
          <a:p>
            <a:pPr marL="365125" indent="-365125"/>
            <a:r>
              <a:rPr lang="en-GB"/>
              <a:t>	The arbiter shall declare the final result later in the game or as soon as possible after a flag has fallen.</a:t>
            </a:r>
          </a:p>
          <a:p>
            <a:pPr marL="365125" indent="-365125"/>
            <a:r>
              <a:rPr lang="en-GB"/>
              <a:t>	He shall declare the game drawn if he agrees that the final position cannot be won by normal means, or that the opponent was not making sufficient attempts to win by normal means.</a:t>
            </a:r>
            <a:r>
              <a:rPr lang="de-AT"/>
              <a:t> </a:t>
            </a:r>
          </a:p>
        </p:txBody>
      </p:sp>
      <p:sp>
        <p:nvSpPr>
          <p:cNvPr id="151558" name="Rectangle 6"/>
          <p:cNvSpPr>
            <a:spLocks noChangeArrowheads="1"/>
          </p:cNvSpPr>
          <p:nvPr/>
        </p:nvSpPr>
        <p:spPr bwMode="auto">
          <a:xfrm>
            <a:off x="1979613" y="5857875"/>
            <a:ext cx="6408737" cy="336550"/>
          </a:xfrm>
          <a:prstGeom prst="rect">
            <a:avLst/>
          </a:prstGeom>
          <a:noFill/>
          <a:ln w="9525">
            <a:noFill/>
            <a:miter lim="800000"/>
            <a:headEnd/>
            <a:tailEnd/>
          </a:ln>
        </p:spPr>
        <p:txBody>
          <a:bodyPr anchor="ctr">
            <a:spAutoFit/>
          </a:bodyPr>
          <a:lstStyle/>
          <a:p>
            <a:pPr marL="365125" indent="-365125">
              <a:buFont typeface="Wingdings" pitchFamily="2" charset="2"/>
              <a:buNone/>
            </a:pPr>
            <a:r>
              <a:rPr lang="de-DE"/>
              <a:t>d.	</a:t>
            </a:r>
            <a:r>
              <a:rPr lang="en-GB"/>
              <a:t>The decision of the arbiter shall be final relating to 10.2 a, b or c</a:t>
            </a:r>
            <a:r>
              <a:rPr lang="de-AT"/>
              <a:t> </a:t>
            </a:r>
          </a:p>
        </p:txBody>
      </p:sp>
      <p:sp>
        <p:nvSpPr>
          <p:cNvPr id="61446" name="Rectangle 7"/>
          <p:cNvSpPr>
            <a:spLocks noChangeArrowheads="1"/>
          </p:cNvSpPr>
          <p:nvPr/>
        </p:nvSpPr>
        <p:spPr bwMode="auto">
          <a:xfrm>
            <a:off x="971550" y="3068638"/>
            <a:ext cx="954088" cy="336550"/>
          </a:xfrm>
          <a:prstGeom prst="rect">
            <a:avLst/>
          </a:prstGeom>
          <a:noFill/>
          <a:ln w="9525">
            <a:noFill/>
            <a:miter lim="800000"/>
            <a:headEnd/>
            <a:tailEnd/>
          </a:ln>
        </p:spPr>
        <p:txBody>
          <a:bodyPr wrap="none">
            <a:spAutoFit/>
          </a:bodyPr>
          <a:lstStyle/>
          <a:p>
            <a:r>
              <a:rPr lang="de-DE"/>
              <a:t>Art. 10.2</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1557"/>
                                        </p:tgtEl>
                                        <p:attrNameLst>
                                          <p:attrName>style.visibility</p:attrName>
                                        </p:attrNameLst>
                                      </p:cBhvr>
                                      <p:to>
                                        <p:strVal val="visible"/>
                                      </p:to>
                                    </p:set>
                                    <p:anim calcmode="lin" valueType="num">
                                      <p:cBhvr additive="base">
                                        <p:cTn id="7" dur="500" fill="hold"/>
                                        <p:tgtEl>
                                          <p:spTgt spid="151557"/>
                                        </p:tgtEl>
                                        <p:attrNameLst>
                                          <p:attrName>ppt_x</p:attrName>
                                        </p:attrNameLst>
                                      </p:cBhvr>
                                      <p:tavLst>
                                        <p:tav tm="0">
                                          <p:val>
                                            <p:strVal val="1+#ppt_w/2"/>
                                          </p:val>
                                        </p:tav>
                                        <p:tav tm="100000">
                                          <p:val>
                                            <p:strVal val="#ppt_x"/>
                                          </p:val>
                                        </p:tav>
                                      </p:tavLst>
                                    </p:anim>
                                    <p:anim calcmode="lin" valueType="num">
                                      <p:cBhvr additive="base">
                                        <p:cTn id="8" dur="500" fill="hold"/>
                                        <p:tgtEl>
                                          <p:spTgt spid="15155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1558"/>
                                        </p:tgtEl>
                                        <p:attrNameLst>
                                          <p:attrName>style.visibility</p:attrName>
                                        </p:attrNameLst>
                                      </p:cBhvr>
                                      <p:to>
                                        <p:strVal val="visible"/>
                                      </p:to>
                                    </p:set>
                                    <p:anim calcmode="lin" valueType="num">
                                      <p:cBhvr additive="base">
                                        <p:cTn id="13" dur="500" fill="hold"/>
                                        <p:tgtEl>
                                          <p:spTgt spid="151558"/>
                                        </p:tgtEl>
                                        <p:attrNameLst>
                                          <p:attrName>ppt_x</p:attrName>
                                        </p:attrNameLst>
                                      </p:cBhvr>
                                      <p:tavLst>
                                        <p:tav tm="0">
                                          <p:val>
                                            <p:strVal val="1+#ppt_w/2"/>
                                          </p:val>
                                        </p:tav>
                                        <p:tav tm="100000">
                                          <p:val>
                                            <p:strVal val="#ppt_x"/>
                                          </p:val>
                                        </p:tav>
                                      </p:tavLst>
                                    </p:anim>
                                    <p:anim calcmode="lin" valueType="num">
                                      <p:cBhvr additive="base">
                                        <p:cTn id="14" dur="500" fill="hold"/>
                                        <p:tgtEl>
                                          <p:spTgt spid="15155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557" grpId="0"/>
      <p:bldP spid="15155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6387" name="Rectangle 3"/>
          <p:cNvSpPr>
            <a:spLocks noChangeArrowheads="1"/>
          </p:cNvSpPr>
          <p:nvPr/>
        </p:nvSpPr>
        <p:spPr bwMode="auto">
          <a:xfrm>
            <a:off x="996950" y="2857500"/>
            <a:ext cx="6146800" cy="584200"/>
          </a:xfrm>
          <a:prstGeom prst="rect">
            <a:avLst/>
          </a:prstGeom>
          <a:noFill/>
          <a:ln w="9525">
            <a:noFill/>
            <a:miter lim="800000"/>
            <a:headEnd/>
            <a:tailEnd/>
          </a:ln>
        </p:spPr>
        <p:txBody>
          <a:bodyPr anchor="ctr">
            <a:spAutoFit/>
          </a:bodyPr>
          <a:lstStyle/>
          <a:p>
            <a:pPr marL="808038" indent="-808038"/>
            <a:r>
              <a:rPr lang="de-DE" dirty="0"/>
              <a:t>Art. 4.3	</a:t>
            </a:r>
            <a:r>
              <a:rPr lang="en-GB" dirty="0"/>
              <a:t>If the player having the move deliberately touches a piece on the chessboard</a:t>
            </a:r>
            <a:endParaRPr lang="de-AT" dirty="0"/>
          </a:p>
        </p:txBody>
      </p:sp>
      <p:sp>
        <p:nvSpPr>
          <p:cNvPr id="16388"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4: The act of moving the pieces</a:t>
            </a:r>
            <a:endParaRPr lang="de-AT" b="1">
              <a:solidFill>
                <a:srgbClr val="008000"/>
              </a:solidFill>
            </a:endParaRPr>
          </a:p>
        </p:txBody>
      </p:sp>
      <p:sp>
        <p:nvSpPr>
          <p:cNvPr id="119815" name="Text Box 7"/>
          <p:cNvSpPr txBox="1">
            <a:spLocks noChangeArrowheads="1"/>
          </p:cNvSpPr>
          <p:nvPr/>
        </p:nvSpPr>
        <p:spPr bwMode="auto">
          <a:xfrm>
            <a:off x="1803400" y="3500438"/>
            <a:ext cx="6769100" cy="584200"/>
          </a:xfrm>
          <a:prstGeom prst="rect">
            <a:avLst/>
          </a:prstGeom>
          <a:noFill/>
          <a:ln w="9525">
            <a:noFill/>
            <a:miter lim="800000"/>
            <a:headEnd/>
            <a:tailEnd/>
          </a:ln>
        </p:spPr>
        <p:txBody>
          <a:bodyPr>
            <a:spAutoFit/>
          </a:bodyPr>
          <a:lstStyle/>
          <a:p>
            <a:pPr marL="363538" indent="-363538">
              <a:spcBef>
                <a:spcPct val="50000"/>
              </a:spcBef>
              <a:buFont typeface="Wingdings" pitchFamily="2" charset="2"/>
              <a:buChar char="Ø"/>
            </a:pPr>
            <a:r>
              <a:rPr lang="en-GB" dirty="0"/>
              <a:t>one or more of his own pieces, he must move the first piece touched which can be moved</a:t>
            </a:r>
            <a:endParaRPr lang="de-AT" dirty="0"/>
          </a:p>
        </p:txBody>
      </p:sp>
      <p:sp>
        <p:nvSpPr>
          <p:cNvPr id="8" name="Text Box 7"/>
          <p:cNvSpPr txBox="1">
            <a:spLocks noChangeArrowheads="1"/>
          </p:cNvSpPr>
          <p:nvPr/>
        </p:nvSpPr>
        <p:spPr bwMode="auto">
          <a:xfrm>
            <a:off x="1803400" y="4143375"/>
            <a:ext cx="6769100" cy="584200"/>
          </a:xfrm>
          <a:prstGeom prst="rect">
            <a:avLst/>
          </a:prstGeom>
          <a:noFill/>
          <a:ln w="9525">
            <a:noFill/>
            <a:miter lim="800000"/>
            <a:headEnd/>
            <a:tailEnd/>
          </a:ln>
        </p:spPr>
        <p:txBody>
          <a:bodyPr>
            <a:spAutoFit/>
          </a:bodyPr>
          <a:lstStyle/>
          <a:p>
            <a:pPr marL="363538" indent="-363538">
              <a:spcBef>
                <a:spcPct val="50000"/>
              </a:spcBef>
              <a:buFont typeface="Wingdings" pitchFamily="2" charset="2"/>
              <a:buChar char="Ø"/>
            </a:pPr>
            <a:r>
              <a:rPr lang="en-GB"/>
              <a:t>one or more of his opponent’s pieces, he must capture the first piece touched which can be captured</a:t>
            </a:r>
            <a:endParaRPr lang="de-AT"/>
          </a:p>
        </p:txBody>
      </p:sp>
      <p:sp>
        <p:nvSpPr>
          <p:cNvPr id="9" name="Text Box 7"/>
          <p:cNvSpPr txBox="1">
            <a:spLocks noChangeArrowheads="1"/>
          </p:cNvSpPr>
          <p:nvPr/>
        </p:nvSpPr>
        <p:spPr bwMode="auto">
          <a:xfrm>
            <a:off x="1803400" y="4786313"/>
            <a:ext cx="6769100" cy="2062162"/>
          </a:xfrm>
          <a:prstGeom prst="rect">
            <a:avLst/>
          </a:prstGeom>
          <a:noFill/>
          <a:ln w="9525">
            <a:noFill/>
            <a:miter lim="800000"/>
            <a:headEnd/>
            <a:tailEnd/>
          </a:ln>
        </p:spPr>
        <p:txBody>
          <a:bodyPr>
            <a:spAutoFit/>
          </a:bodyPr>
          <a:lstStyle/>
          <a:p>
            <a:pPr marL="363538" indent="-363538">
              <a:spcBef>
                <a:spcPct val="50000"/>
              </a:spcBef>
              <a:buFont typeface="Wingdings" pitchFamily="2" charset="2"/>
              <a:buChar char="Ø"/>
            </a:pPr>
            <a:r>
              <a:rPr lang="en-GB"/>
              <a:t>one piece of each colour, he must capture the opponent’s piece with his piece or, if this is illegal</a:t>
            </a:r>
          </a:p>
          <a:p>
            <a:pPr marL="363538" indent="-363538">
              <a:spcBef>
                <a:spcPct val="50000"/>
              </a:spcBef>
              <a:buFont typeface="Wingdings" pitchFamily="2" charset="2"/>
              <a:buChar char="Ø"/>
            </a:pPr>
            <a:r>
              <a:rPr lang="en-GB"/>
              <a:t>move or capture the first piece touched which can be moved or captured</a:t>
            </a:r>
          </a:p>
          <a:p>
            <a:pPr marL="363538" indent="-363538">
              <a:spcBef>
                <a:spcPct val="50000"/>
              </a:spcBef>
              <a:buFont typeface="Wingdings" pitchFamily="2" charset="2"/>
              <a:buChar char="Ø"/>
            </a:pPr>
            <a:r>
              <a:rPr lang="en-GB"/>
              <a:t>If it is unclear, whether the player’s own piece or his opponent’s was touched first, the player’s own piece shall be considered to have been touched before his opponent’s</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19815"/>
                                        </p:tgtEl>
                                        <p:attrNameLst>
                                          <p:attrName>style.visibility</p:attrName>
                                        </p:attrNameLst>
                                      </p:cBhvr>
                                      <p:to>
                                        <p:strVal val="visible"/>
                                      </p:to>
                                    </p:set>
                                    <p:anim calcmode="lin" valueType="num">
                                      <p:cBhvr additive="base">
                                        <p:cTn id="7" dur="500" fill="hold"/>
                                        <p:tgtEl>
                                          <p:spTgt spid="119815"/>
                                        </p:tgtEl>
                                        <p:attrNameLst>
                                          <p:attrName>ppt_x</p:attrName>
                                        </p:attrNameLst>
                                      </p:cBhvr>
                                      <p:tavLst>
                                        <p:tav tm="0">
                                          <p:val>
                                            <p:strVal val="0-#ppt_w/2"/>
                                          </p:val>
                                        </p:tav>
                                        <p:tav tm="100000">
                                          <p:val>
                                            <p:strVal val="#ppt_x"/>
                                          </p:val>
                                        </p:tav>
                                      </p:tavLst>
                                    </p:anim>
                                    <p:anim calcmode="lin" valueType="num">
                                      <p:cBhvr additive="base">
                                        <p:cTn id="8" dur="500" fill="hold"/>
                                        <p:tgtEl>
                                          <p:spTgt spid="11981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0-#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5" grpId="0"/>
      <p:bldP spid="8" grpId="0"/>
      <p:bldP spid="9" grpId="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2467" name="Rectangle 3"/>
          <p:cNvSpPr>
            <a:spLocks noChangeArrowheads="1"/>
          </p:cNvSpPr>
          <p:nvPr/>
        </p:nvSpPr>
        <p:spPr bwMode="auto">
          <a:xfrm>
            <a:off x="996950" y="3511550"/>
            <a:ext cx="7462838" cy="1069975"/>
          </a:xfrm>
          <a:prstGeom prst="rect">
            <a:avLst/>
          </a:prstGeom>
          <a:noFill/>
          <a:ln w="9525">
            <a:noFill/>
            <a:miter lim="800000"/>
            <a:headEnd/>
            <a:tailEnd/>
          </a:ln>
        </p:spPr>
        <p:txBody>
          <a:bodyPr anchor="ctr">
            <a:spAutoFit/>
          </a:bodyPr>
          <a:lstStyle/>
          <a:p>
            <a:pPr marL="814388" indent="-814388"/>
            <a:r>
              <a:rPr lang="de-DE"/>
              <a:t>Art. 11.1	</a:t>
            </a:r>
            <a:r>
              <a:rPr lang="en-GB"/>
              <a:t>Unless announced otherwise in advance, a player who wins his game or wins by forfeit, scores one point (1), a player who loses his game or loses by forfeit scores no points (0) and a player who draws his game scores a half point (½).</a:t>
            </a:r>
            <a:r>
              <a:rPr lang="de-AT"/>
              <a:t> </a:t>
            </a:r>
          </a:p>
        </p:txBody>
      </p:sp>
      <p:sp>
        <p:nvSpPr>
          <p:cNvPr id="62468"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11: Points</a:t>
            </a:r>
            <a:r>
              <a:rPr lang="de-AT">
                <a:solidFill>
                  <a:srgbClr val="008000"/>
                </a:solidFill>
              </a:rPr>
              <a:t>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3491" name="Rectangle 3"/>
          <p:cNvSpPr>
            <a:spLocks noChangeArrowheads="1"/>
          </p:cNvSpPr>
          <p:nvPr/>
        </p:nvSpPr>
        <p:spPr bwMode="auto">
          <a:xfrm>
            <a:off x="996950" y="2997200"/>
            <a:ext cx="7319963" cy="581025"/>
          </a:xfrm>
          <a:prstGeom prst="rect">
            <a:avLst/>
          </a:prstGeom>
          <a:noFill/>
          <a:ln w="9525">
            <a:noFill/>
            <a:miter lim="800000"/>
            <a:headEnd/>
            <a:tailEnd/>
          </a:ln>
        </p:spPr>
        <p:txBody>
          <a:bodyPr anchor="ctr">
            <a:spAutoFit/>
          </a:bodyPr>
          <a:lstStyle/>
          <a:p>
            <a:pPr marL="981075" indent="-981075"/>
            <a:r>
              <a:rPr lang="de-DE"/>
              <a:t>Art. 12.1	</a:t>
            </a:r>
            <a:r>
              <a:rPr lang="en-GB"/>
              <a:t>The players shall take no action that will bring the game of chess into disrepute</a:t>
            </a:r>
            <a:r>
              <a:rPr lang="de-AT"/>
              <a:t>.</a:t>
            </a:r>
          </a:p>
        </p:txBody>
      </p:sp>
      <p:sp>
        <p:nvSpPr>
          <p:cNvPr id="63492"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12: The conduct of the players</a:t>
            </a:r>
            <a:endParaRPr lang="de-AT" b="1">
              <a:solidFill>
                <a:srgbClr val="008000"/>
              </a:solidFill>
            </a:endParaRPr>
          </a:p>
        </p:txBody>
      </p:sp>
      <p:sp>
        <p:nvSpPr>
          <p:cNvPr id="153605" name="Rectangle 5"/>
          <p:cNvSpPr>
            <a:spLocks noChangeArrowheads="1"/>
          </p:cNvSpPr>
          <p:nvPr/>
        </p:nvSpPr>
        <p:spPr bwMode="auto">
          <a:xfrm>
            <a:off x="996950" y="3805238"/>
            <a:ext cx="7319963" cy="581025"/>
          </a:xfrm>
          <a:prstGeom prst="rect">
            <a:avLst/>
          </a:prstGeom>
          <a:noFill/>
          <a:ln w="9525">
            <a:noFill/>
            <a:miter lim="800000"/>
            <a:headEnd/>
            <a:tailEnd/>
          </a:ln>
        </p:spPr>
        <p:txBody>
          <a:bodyPr anchor="ctr">
            <a:spAutoFit/>
          </a:bodyPr>
          <a:lstStyle/>
          <a:p>
            <a:pPr marL="981075" indent="-981075"/>
            <a:r>
              <a:rPr lang="de-DE"/>
              <a:t>Art. 12.2	</a:t>
            </a:r>
            <a:r>
              <a:rPr lang="en-GB"/>
              <a:t>Players are not allowed to leave the „playing venue“ without permission from the arbiter. </a:t>
            </a:r>
            <a:endParaRPr lang="de-AT"/>
          </a:p>
        </p:txBody>
      </p:sp>
      <p:sp>
        <p:nvSpPr>
          <p:cNvPr id="153607" name="Rectangle 7"/>
          <p:cNvSpPr>
            <a:spLocks noChangeArrowheads="1"/>
          </p:cNvSpPr>
          <p:nvPr/>
        </p:nvSpPr>
        <p:spPr bwMode="auto">
          <a:xfrm>
            <a:off x="2005013" y="4437063"/>
            <a:ext cx="6527800" cy="825500"/>
          </a:xfrm>
          <a:prstGeom prst="rect">
            <a:avLst/>
          </a:prstGeom>
          <a:noFill/>
          <a:ln w="9525">
            <a:noFill/>
            <a:miter lim="800000"/>
            <a:headEnd/>
            <a:tailEnd/>
          </a:ln>
        </p:spPr>
        <p:txBody>
          <a:bodyPr anchor="ctr">
            <a:spAutoFit/>
          </a:bodyPr>
          <a:lstStyle/>
          <a:p>
            <a:r>
              <a:rPr lang="en-GB"/>
              <a:t>The playing venue is defined as the playing area, rest rooms, refreshment area, area set aside for smoking and other places as designated by the arbiter.</a:t>
            </a:r>
            <a:endParaRPr lang="de-AT"/>
          </a:p>
        </p:txBody>
      </p:sp>
      <p:sp>
        <p:nvSpPr>
          <p:cNvPr id="153608" name="Rectangle 8"/>
          <p:cNvSpPr>
            <a:spLocks noChangeArrowheads="1"/>
          </p:cNvSpPr>
          <p:nvPr/>
        </p:nvSpPr>
        <p:spPr bwMode="auto">
          <a:xfrm>
            <a:off x="2005013" y="5300663"/>
            <a:ext cx="6527800" cy="581025"/>
          </a:xfrm>
          <a:prstGeom prst="rect">
            <a:avLst/>
          </a:prstGeom>
          <a:noFill/>
          <a:ln w="9525">
            <a:noFill/>
            <a:miter lim="800000"/>
            <a:headEnd/>
            <a:tailEnd/>
          </a:ln>
        </p:spPr>
        <p:txBody>
          <a:bodyPr anchor="ctr">
            <a:spAutoFit/>
          </a:bodyPr>
          <a:lstStyle/>
          <a:p>
            <a:r>
              <a:rPr lang="en-GB"/>
              <a:t>The player having the move is not allowed to leave the “playing area” without permission of the arbiter.</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53605"/>
                                        </p:tgtEl>
                                        <p:attrNameLst>
                                          <p:attrName>style.visibility</p:attrName>
                                        </p:attrNameLst>
                                      </p:cBhvr>
                                      <p:to>
                                        <p:strVal val="visible"/>
                                      </p:to>
                                    </p:set>
                                    <p:anim calcmode="lin" valueType="num">
                                      <p:cBhvr additive="base">
                                        <p:cTn id="7" dur="500" fill="hold"/>
                                        <p:tgtEl>
                                          <p:spTgt spid="153605"/>
                                        </p:tgtEl>
                                        <p:attrNameLst>
                                          <p:attrName>ppt_x</p:attrName>
                                        </p:attrNameLst>
                                      </p:cBhvr>
                                      <p:tavLst>
                                        <p:tav tm="0">
                                          <p:val>
                                            <p:strVal val="#ppt_x"/>
                                          </p:val>
                                        </p:tav>
                                        <p:tav tm="100000">
                                          <p:val>
                                            <p:strVal val="#ppt_x"/>
                                          </p:val>
                                        </p:tav>
                                      </p:tavLst>
                                    </p:anim>
                                    <p:anim calcmode="lin" valueType="num">
                                      <p:cBhvr additive="base">
                                        <p:cTn id="8" dur="500" fill="hold"/>
                                        <p:tgtEl>
                                          <p:spTgt spid="15360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53607"/>
                                        </p:tgtEl>
                                        <p:attrNameLst>
                                          <p:attrName>style.visibility</p:attrName>
                                        </p:attrNameLst>
                                      </p:cBhvr>
                                      <p:to>
                                        <p:strVal val="visible"/>
                                      </p:to>
                                    </p:set>
                                    <p:anim calcmode="lin" valueType="num">
                                      <p:cBhvr additive="base">
                                        <p:cTn id="13" dur="500" fill="hold"/>
                                        <p:tgtEl>
                                          <p:spTgt spid="153607"/>
                                        </p:tgtEl>
                                        <p:attrNameLst>
                                          <p:attrName>ppt_x</p:attrName>
                                        </p:attrNameLst>
                                      </p:cBhvr>
                                      <p:tavLst>
                                        <p:tav tm="0">
                                          <p:val>
                                            <p:strVal val="#ppt_x"/>
                                          </p:val>
                                        </p:tav>
                                        <p:tav tm="100000">
                                          <p:val>
                                            <p:strVal val="#ppt_x"/>
                                          </p:val>
                                        </p:tav>
                                      </p:tavLst>
                                    </p:anim>
                                    <p:anim calcmode="lin" valueType="num">
                                      <p:cBhvr additive="base">
                                        <p:cTn id="14" dur="500" fill="hold"/>
                                        <p:tgtEl>
                                          <p:spTgt spid="15360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53608"/>
                                        </p:tgtEl>
                                        <p:attrNameLst>
                                          <p:attrName>style.visibility</p:attrName>
                                        </p:attrNameLst>
                                      </p:cBhvr>
                                      <p:to>
                                        <p:strVal val="visible"/>
                                      </p:to>
                                    </p:set>
                                    <p:anim calcmode="lin" valueType="num">
                                      <p:cBhvr additive="base">
                                        <p:cTn id="19" dur="500" fill="hold"/>
                                        <p:tgtEl>
                                          <p:spTgt spid="153608"/>
                                        </p:tgtEl>
                                        <p:attrNameLst>
                                          <p:attrName>ppt_x</p:attrName>
                                        </p:attrNameLst>
                                      </p:cBhvr>
                                      <p:tavLst>
                                        <p:tav tm="0">
                                          <p:val>
                                            <p:strVal val="#ppt_x"/>
                                          </p:val>
                                        </p:tav>
                                        <p:tav tm="100000">
                                          <p:val>
                                            <p:strVal val="#ppt_x"/>
                                          </p:val>
                                        </p:tav>
                                      </p:tavLst>
                                    </p:anim>
                                    <p:anim calcmode="lin" valueType="num">
                                      <p:cBhvr additive="base">
                                        <p:cTn id="20" dur="500" fill="hold"/>
                                        <p:tgtEl>
                                          <p:spTgt spid="15360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05" grpId="0"/>
      <p:bldP spid="153607" grpId="0"/>
      <p:bldP spid="153608"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4515" name="Rectangle 3"/>
          <p:cNvSpPr>
            <a:spLocks noChangeArrowheads="1"/>
          </p:cNvSpPr>
          <p:nvPr/>
        </p:nvSpPr>
        <p:spPr bwMode="auto">
          <a:xfrm>
            <a:off x="996950" y="3230563"/>
            <a:ext cx="7462838" cy="584200"/>
          </a:xfrm>
          <a:prstGeom prst="rect">
            <a:avLst/>
          </a:prstGeom>
          <a:noFill/>
          <a:ln w="9525">
            <a:noFill/>
            <a:miter lim="800000"/>
            <a:headEnd/>
            <a:tailEnd/>
          </a:ln>
        </p:spPr>
        <p:txBody>
          <a:bodyPr anchor="ctr">
            <a:spAutoFit/>
          </a:bodyPr>
          <a:lstStyle/>
          <a:p>
            <a:pPr marL="1074738" indent="-1074738"/>
            <a:r>
              <a:rPr lang="de-DE"/>
              <a:t>Art. 12.3.a	</a:t>
            </a:r>
            <a:r>
              <a:rPr lang="en-GB"/>
              <a:t>During play the players are forbidden to make use of any notes, sources of information or advice, or analyse on another chessboard</a:t>
            </a:r>
            <a:endParaRPr lang="de-AT"/>
          </a:p>
        </p:txBody>
      </p:sp>
      <p:sp>
        <p:nvSpPr>
          <p:cNvPr id="64516"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12: The conduct of the players</a:t>
            </a:r>
            <a:endParaRPr lang="de-AT" sz="2000">
              <a:solidFill>
                <a:srgbClr val="009900"/>
              </a:solidFill>
            </a:endParaRPr>
          </a:p>
        </p:txBody>
      </p:sp>
      <p:sp>
        <p:nvSpPr>
          <p:cNvPr id="242693" name="Rectangle 5"/>
          <p:cNvSpPr>
            <a:spLocks noChangeArrowheads="1"/>
          </p:cNvSpPr>
          <p:nvPr/>
        </p:nvSpPr>
        <p:spPr bwMode="auto">
          <a:xfrm>
            <a:off x="996950" y="4021138"/>
            <a:ext cx="7462838" cy="830262"/>
          </a:xfrm>
          <a:prstGeom prst="rect">
            <a:avLst/>
          </a:prstGeom>
          <a:noFill/>
          <a:ln w="9525">
            <a:noFill/>
            <a:miter lim="800000"/>
            <a:headEnd/>
            <a:tailEnd/>
          </a:ln>
        </p:spPr>
        <p:txBody>
          <a:bodyPr anchor="ctr">
            <a:spAutoFit/>
          </a:bodyPr>
          <a:lstStyle/>
          <a:p>
            <a:pPr marL="1074738" indent="-1074738"/>
            <a:r>
              <a:rPr lang="de-DE"/>
              <a:t>Art. 12.3.b	</a:t>
            </a:r>
            <a:r>
              <a:rPr lang="en-GB"/>
              <a:t>Without the permission of the arbiter a player is forbidden to have a mobile phone or other electronic means of communication in the playing venue, unless they are completely switched off. </a:t>
            </a:r>
            <a:endParaRPr lang="de-AT"/>
          </a:p>
        </p:txBody>
      </p:sp>
      <p:sp>
        <p:nvSpPr>
          <p:cNvPr id="242694" name="Rectangle 6"/>
          <p:cNvSpPr>
            <a:spLocks noChangeArrowheads="1"/>
          </p:cNvSpPr>
          <p:nvPr/>
        </p:nvSpPr>
        <p:spPr bwMode="auto">
          <a:xfrm>
            <a:off x="996950" y="4935538"/>
            <a:ext cx="7462838" cy="830262"/>
          </a:xfrm>
          <a:prstGeom prst="rect">
            <a:avLst/>
          </a:prstGeom>
          <a:noFill/>
          <a:ln w="9525">
            <a:noFill/>
            <a:miter lim="800000"/>
            <a:headEnd/>
            <a:tailEnd/>
          </a:ln>
        </p:spPr>
        <p:txBody>
          <a:bodyPr anchor="ctr">
            <a:spAutoFit/>
          </a:bodyPr>
          <a:lstStyle/>
          <a:p>
            <a:pPr marL="1074738" indent="-1074738"/>
            <a:r>
              <a:rPr lang="de-DE"/>
              <a:t>	</a:t>
            </a:r>
            <a:r>
              <a:rPr lang="en-GB"/>
              <a:t> If any such device produces a sound, the player shall lose the game. The opponent shall win. However, if the opponent cannot win the game by any series of legal moves, his score shall be a draw.</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2693"/>
                                        </p:tgtEl>
                                        <p:attrNameLst>
                                          <p:attrName>style.visibility</p:attrName>
                                        </p:attrNameLst>
                                      </p:cBhvr>
                                      <p:to>
                                        <p:strVal val="visible"/>
                                      </p:to>
                                    </p:set>
                                    <p:anim calcmode="lin" valueType="num">
                                      <p:cBhvr additive="base">
                                        <p:cTn id="7" dur="500" fill="hold"/>
                                        <p:tgtEl>
                                          <p:spTgt spid="242693"/>
                                        </p:tgtEl>
                                        <p:attrNameLst>
                                          <p:attrName>ppt_x</p:attrName>
                                        </p:attrNameLst>
                                      </p:cBhvr>
                                      <p:tavLst>
                                        <p:tav tm="0">
                                          <p:val>
                                            <p:strVal val="1+#ppt_w/2"/>
                                          </p:val>
                                        </p:tav>
                                        <p:tav tm="100000">
                                          <p:val>
                                            <p:strVal val="#ppt_x"/>
                                          </p:val>
                                        </p:tav>
                                      </p:tavLst>
                                    </p:anim>
                                    <p:anim calcmode="lin" valueType="num">
                                      <p:cBhvr additive="base">
                                        <p:cTn id="8" dur="500" fill="hold"/>
                                        <p:tgtEl>
                                          <p:spTgt spid="24269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42694"/>
                                        </p:tgtEl>
                                        <p:attrNameLst>
                                          <p:attrName>style.visibility</p:attrName>
                                        </p:attrNameLst>
                                      </p:cBhvr>
                                      <p:to>
                                        <p:strVal val="visible"/>
                                      </p:to>
                                    </p:set>
                                    <p:anim calcmode="lin" valueType="num">
                                      <p:cBhvr additive="base">
                                        <p:cTn id="13" dur="500" fill="hold"/>
                                        <p:tgtEl>
                                          <p:spTgt spid="242694"/>
                                        </p:tgtEl>
                                        <p:attrNameLst>
                                          <p:attrName>ppt_x</p:attrName>
                                        </p:attrNameLst>
                                      </p:cBhvr>
                                      <p:tavLst>
                                        <p:tav tm="0">
                                          <p:val>
                                            <p:strVal val="1+#ppt_w/2"/>
                                          </p:val>
                                        </p:tav>
                                        <p:tav tm="100000">
                                          <p:val>
                                            <p:strVal val="#ppt_x"/>
                                          </p:val>
                                        </p:tav>
                                      </p:tavLst>
                                    </p:anim>
                                    <p:anim calcmode="lin" valueType="num">
                                      <p:cBhvr additive="base">
                                        <p:cTn id="14" dur="500" fill="hold"/>
                                        <p:tgtEl>
                                          <p:spTgt spid="24269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2693" grpId="0"/>
      <p:bldP spid="242694" grpId="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5539" name="Rectangle 3"/>
          <p:cNvSpPr>
            <a:spLocks noChangeArrowheads="1"/>
          </p:cNvSpPr>
          <p:nvPr/>
        </p:nvSpPr>
        <p:spPr bwMode="auto">
          <a:xfrm>
            <a:off x="996950" y="3230563"/>
            <a:ext cx="7462838" cy="584200"/>
          </a:xfrm>
          <a:prstGeom prst="rect">
            <a:avLst/>
          </a:prstGeom>
          <a:noFill/>
          <a:ln w="9525">
            <a:noFill/>
            <a:miter lim="800000"/>
            <a:headEnd/>
            <a:tailEnd/>
          </a:ln>
        </p:spPr>
        <p:txBody>
          <a:bodyPr anchor="ctr">
            <a:spAutoFit/>
          </a:bodyPr>
          <a:lstStyle/>
          <a:p>
            <a:pPr marL="1074738" indent="-1074738"/>
            <a:r>
              <a:rPr lang="de-DE"/>
              <a:t>Art. 12.3.c	</a:t>
            </a:r>
            <a:r>
              <a:rPr lang="en-GB"/>
              <a:t>Smoking is permitted only in the section of the venue designated by the arbiter	.</a:t>
            </a:r>
            <a:endParaRPr lang="de-AT"/>
          </a:p>
        </p:txBody>
      </p:sp>
      <p:sp>
        <p:nvSpPr>
          <p:cNvPr id="65540"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12: The conduct of the players</a:t>
            </a:r>
            <a:endParaRPr lang="de-AT" sz="2000">
              <a:solidFill>
                <a:srgbClr val="009900"/>
              </a:solidFill>
            </a:endParaRPr>
          </a:p>
        </p:txBody>
      </p:sp>
      <p:sp>
        <p:nvSpPr>
          <p:cNvPr id="65541" name="Rectangle 3"/>
          <p:cNvSpPr>
            <a:spLocks noChangeArrowheads="1"/>
          </p:cNvSpPr>
          <p:nvPr/>
        </p:nvSpPr>
        <p:spPr bwMode="auto">
          <a:xfrm>
            <a:off x="996950" y="4103688"/>
            <a:ext cx="7462838" cy="825500"/>
          </a:xfrm>
          <a:prstGeom prst="rect">
            <a:avLst/>
          </a:prstGeom>
          <a:noFill/>
          <a:ln w="9525">
            <a:noFill/>
            <a:miter lim="800000"/>
            <a:headEnd/>
            <a:tailEnd/>
          </a:ln>
        </p:spPr>
        <p:txBody>
          <a:bodyPr anchor="ctr">
            <a:spAutoFit/>
          </a:bodyPr>
          <a:lstStyle/>
          <a:p>
            <a:pPr marL="981075" indent="-981075"/>
            <a:r>
              <a:rPr lang="de-DE"/>
              <a:t>Art. 12.4	</a:t>
            </a:r>
            <a:r>
              <a:rPr lang="en-GB"/>
              <a:t>The scoresheet shall be used only for recording the moves, the times of the clocks, the offers of a draw, and matters relating to a claim and other relevant data.</a:t>
            </a:r>
            <a:endParaRPr lang="de-AT"/>
          </a:p>
        </p:txBody>
      </p:sp>
      <p:sp>
        <p:nvSpPr>
          <p:cNvPr id="8" name="Rectangle 7"/>
          <p:cNvSpPr>
            <a:spLocks noChangeArrowheads="1"/>
          </p:cNvSpPr>
          <p:nvPr/>
        </p:nvSpPr>
        <p:spPr bwMode="auto">
          <a:xfrm>
            <a:off x="996950" y="5276850"/>
            <a:ext cx="7462838" cy="581025"/>
          </a:xfrm>
          <a:prstGeom prst="rect">
            <a:avLst/>
          </a:prstGeom>
          <a:noFill/>
          <a:ln w="9525">
            <a:noFill/>
            <a:miter lim="800000"/>
            <a:headEnd/>
            <a:tailEnd/>
          </a:ln>
        </p:spPr>
        <p:txBody>
          <a:bodyPr anchor="ctr">
            <a:spAutoFit/>
          </a:bodyPr>
          <a:lstStyle/>
          <a:p>
            <a:pPr marL="981075" indent="-981075"/>
            <a:r>
              <a:rPr lang="de-DE"/>
              <a:t>Art. 12.5	</a:t>
            </a:r>
            <a:r>
              <a:rPr lang="en-GB"/>
              <a:t>Players who have finished their games shall be considered to be spectators.</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6563"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12: The conduct of the players</a:t>
            </a:r>
            <a:endParaRPr lang="de-AT" sz="2000">
              <a:solidFill>
                <a:srgbClr val="009900"/>
              </a:solidFill>
            </a:endParaRPr>
          </a:p>
        </p:txBody>
      </p:sp>
      <p:sp>
        <p:nvSpPr>
          <p:cNvPr id="66564" name="Rectangle 3"/>
          <p:cNvSpPr>
            <a:spLocks noChangeArrowheads="1"/>
          </p:cNvSpPr>
          <p:nvPr/>
        </p:nvSpPr>
        <p:spPr bwMode="auto">
          <a:xfrm>
            <a:off x="996950" y="3108325"/>
            <a:ext cx="7462838" cy="1077913"/>
          </a:xfrm>
          <a:prstGeom prst="rect">
            <a:avLst/>
          </a:prstGeom>
          <a:noFill/>
          <a:ln w="9525">
            <a:noFill/>
            <a:miter lim="800000"/>
            <a:headEnd/>
            <a:tailEnd/>
          </a:ln>
        </p:spPr>
        <p:txBody>
          <a:bodyPr anchor="ctr">
            <a:spAutoFit/>
          </a:bodyPr>
          <a:lstStyle/>
          <a:p>
            <a:pPr marL="981075" indent="-981075"/>
            <a:r>
              <a:rPr lang="de-DE"/>
              <a:t>Art. 12.6	</a:t>
            </a:r>
            <a:r>
              <a:rPr lang="en-GB"/>
              <a:t>It is forbidden to distract or annoy the opponent in any manner whatsoever. This includes unreasonable claims or unreasonable offers of a draw or the introduction of a source of noise into the playing area.</a:t>
            </a:r>
            <a:endParaRPr lang="de-AT"/>
          </a:p>
        </p:txBody>
      </p:sp>
      <p:sp>
        <p:nvSpPr>
          <p:cNvPr id="7" name="Rectangle 5"/>
          <p:cNvSpPr>
            <a:spLocks noChangeArrowheads="1"/>
          </p:cNvSpPr>
          <p:nvPr/>
        </p:nvSpPr>
        <p:spPr bwMode="auto">
          <a:xfrm>
            <a:off x="996950" y="4562475"/>
            <a:ext cx="7462838" cy="581025"/>
          </a:xfrm>
          <a:prstGeom prst="rect">
            <a:avLst/>
          </a:prstGeom>
          <a:noFill/>
          <a:ln w="9525">
            <a:noFill/>
            <a:miter lim="800000"/>
            <a:headEnd/>
            <a:tailEnd/>
          </a:ln>
        </p:spPr>
        <p:txBody>
          <a:bodyPr anchor="ctr">
            <a:spAutoFit/>
          </a:bodyPr>
          <a:lstStyle/>
          <a:p>
            <a:pPr marL="981075" indent="-981075"/>
            <a:r>
              <a:rPr lang="de-DE"/>
              <a:t>Art. 12.7	</a:t>
            </a:r>
            <a:r>
              <a:rPr lang="en-GB"/>
              <a:t>Infraction of any part of Articles 12.1 to- 12.6 shall lead to penalties in accordance with Article 13.4.</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0-#ppt_w/2"/>
                                          </p:val>
                                        </p:tav>
                                        <p:tav tm="100000">
                                          <p:val>
                                            <p:strVal val="#ppt_x"/>
                                          </p:val>
                                        </p:tav>
                                      </p:tavLst>
                                    </p:anim>
                                    <p:anim calcmode="lin" valueType="num">
                                      <p:cBhvr additive="base">
                                        <p:cTn id="8" dur="5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7587"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12: The conduct of the players</a:t>
            </a:r>
            <a:endParaRPr lang="de-AT" sz="2000">
              <a:solidFill>
                <a:srgbClr val="009900"/>
              </a:solidFill>
            </a:endParaRPr>
          </a:p>
        </p:txBody>
      </p:sp>
      <p:sp>
        <p:nvSpPr>
          <p:cNvPr id="155654" name="Rectangle 6"/>
          <p:cNvSpPr>
            <a:spLocks noChangeArrowheads="1"/>
          </p:cNvSpPr>
          <p:nvPr/>
        </p:nvSpPr>
        <p:spPr bwMode="auto">
          <a:xfrm>
            <a:off x="996950" y="3143250"/>
            <a:ext cx="7462838" cy="825500"/>
          </a:xfrm>
          <a:prstGeom prst="rect">
            <a:avLst/>
          </a:prstGeom>
          <a:noFill/>
          <a:ln w="9525">
            <a:noFill/>
            <a:miter lim="800000"/>
            <a:headEnd/>
            <a:tailEnd/>
          </a:ln>
        </p:spPr>
        <p:txBody>
          <a:bodyPr anchor="ctr">
            <a:spAutoFit/>
          </a:bodyPr>
          <a:lstStyle/>
          <a:p>
            <a:pPr marL="981075" indent="-981075"/>
            <a:r>
              <a:rPr lang="de-DE"/>
              <a:t>Art. 12.8	</a:t>
            </a:r>
            <a:r>
              <a:rPr lang="en-GB"/>
              <a:t>Persistent refusal by a player to comply with the Laws of Chess shall be penalised by loss of the game. The arbiter shall decide the score of the opponent.</a:t>
            </a:r>
            <a:endParaRPr lang="de-AT"/>
          </a:p>
        </p:txBody>
      </p:sp>
      <p:sp>
        <p:nvSpPr>
          <p:cNvPr id="155655" name="Rectangle 7"/>
          <p:cNvSpPr>
            <a:spLocks noChangeArrowheads="1"/>
          </p:cNvSpPr>
          <p:nvPr/>
        </p:nvSpPr>
        <p:spPr bwMode="auto">
          <a:xfrm>
            <a:off x="996950" y="4286250"/>
            <a:ext cx="7462838" cy="581025"/>
          </a:xfrm>
          <a:prstGeom prst="rect">
            <a:avLst/>
          </a:prstGeom>
          <a:noFill/>
          <a:ln w="9525">
            <a:noFill/>
            <a:miter lim="800000"/>
            <a:headEnd/>
            <a:tailEnd/>
          </a:ln>
        </p:spPr>
        <p:txBody>
          <a:bodyPr anchor="ctr">
            <a:spAutoFit/>
          </a:bodyPr>
          <a:lstStyle/>
          <a:p>
            <a:pPr marL="981075" indent="-981075"/>
            <a:r>
              <a:rPr lang="de-DE"/>
              <a:t>Art. 12.9	</a:t>
            </a:r>
            <a:r>
              <a:rPr lang="en-GB"/>
              <a:t>If both players are found guilty according to Article 12.8, the game shall be declared lost by both players.</a:t>
            </a:r>
            <a:endParaRPr lang="de-AT"/>
          </a:p>
        </p:txBody>
      </p:sp>
      <p:sp>
        <p:nvSpPr>
          <p:cNvPr id="8" name="Rectangle 7"/>
          <p:cNvSpPr>
            <a:spLocks noChangeArrowheads="1"/>
          </p:cNvSpPr>
          <p:nvPr/>
        </p:nvSpPr>
        <p:spPr bwMode="auto">
          <a:xfrm>
            <a:off x="1000125" y="5072063"/>
            <a:ext cx="7462838" cy="1323975"/>
          </a:xfrm>
          <a:prstGeom prst="rect">
            <a:avLst/>
          </a:prstGeom>
          <a:noFill/>
          <a:ln w="9525">
            <a:noFill/>
            <a:miter lim="800000"/>
            <a:headEnd/>
            <a:tailEnd/>
          </a:ln>
        </p:spPr>
        <p:txBody>
          <a:bodyPr anchor="ctr">
            <a:spAutoFit/>
          </a:bodyPr>
          <a:lstStyle/>
          <a:p>
            <a:pPr marL="981075" indent="-981075"/>
            <a:r>
              <a:rPr lang="de-DE"/>
              <a:t>Art. 12.10	</a:t>
            </a:r>
            <a:r>
              <a:rPr lang="en-GB"/>
              <a:t>In the case of Article 10.2.d or Appendix D a player may not appeal against the decision of the arbiter.</a:t>
            </a:r>
            <a:endParaRPr lang="de-AT"/>
          </a:p>
          <a:p>
            <a:pPr marL="981075" indent="-981075"/>
            <a:endParaRPr lang="de-DE"/>
          </a:p>
          <a:p>
            <a:pPr marL="981075" indent="-981075"/>
            <a:r>
              <a:rPr lang="de-DE"/>
              <a:t>	</a:t>
            </a:r>
            <a:r>
              <a:rPr lang="en-GB"/>
              <a:t>Otherwise a player may appeal against any decision of the arbiter, unless the rules of the competition specify otherwise.</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5654"/>
                                        </p:tgtEl>
                                        <p:attrNameLst>
                                          <p:attrName>style.visibility</p:attrName>
                                        </p:attrNameLst>
                                      </p:cBhvr>
                                      <p:to>
                                        <p:strVal val="visible"/>
                                      </p:to>
                                    </p:set>
                                    <p:anim calcmode="lin" valueType="num">
                                      <p:cBhvr additive="base">
                                        <p:cTn id="7" dur="500" fill="hold"/>
                                        <p:tgtEl>
                                          <p:spTgt spid="155654"/>
                                        </p:tgtEl>
                                        <p:attrNameLst>
                                          <p:attrName>ppt_x</p:attrName>
                                        </p:attrNameLst>
                                      </p:cBhvr>
                                      <p:tavLst>
                                        <p:tav tm="0">
                                          <p:val>
                                            <p:strVal val="0-#ppt_w/2"/>
                                          </p:val>
                                        </p:tav>
                                        <p:tav tm="100000">
                                          <p:val>
                                            <p:strVal val="#ppt_x"/>
                                          </p:val>
                                        </p:tav>
                                      </p:tavLst>
                                    </p:anim>
                                    <p:anim calcmode="lin" valueType="num">
                                      <p:cBhvr additive="base">
                                        <p:cTn id="8" dur="500" fill="hold"/>
                                        <p:tgtEl>
                                          <p:spTgt spid="15565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5655"/>
                                        </p:tgtEl>
                                        <p:attrNameLst>
                                          <p:attrName>style.visibility</p:attrName>
                                        </p:attrNameLst>
                                      </p:cBhvr>
                                      <p:to>
                                        <p:strVal val="visible"/>
                                      </p:to>
                                    </p:set>
                                    <p:anim calcmode="lin" valueType="num">
                                      <p:cBhvr additive="base">
                                        <p:cTn id="13" dur="500" fill="hold"/>
                                        <p:tgtEl>
                                          <p:spTgt spid="155655"/>
                                        </p:tgtEl>
                                        <p:attrNameLst>
                                          <p:attrName>ppt_x</p:attrName>
                                        </p:attrNameLst>
                                      </p:cBhvr>
                                      <p:tavLst>
                                        <p:tav tm="0">
                                          <p:val>
                                            <p:strVal val="0-#ppt_w/2"/>
                                          </p:val>
                                        </p:tav>
                                        <p:tav tm="100000">
                                          <p:val>
                                            <p:strVal val="#ppt_x"/>
                                          </p:val>
                                        </p:tav>
                                      </p:tavLst>
                                    </p:anim>
                                    <p:anim calcmode="lin" valueType="num">
                                      <p:cBhvr additive="base">
                                        <p:cTn id="14" dur="500" fill="hold"/>
                                        <p:tgtEl>
                                          <p:spTgt spid="15565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0-#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54" grpId="0"/>
      <p:bldP spid="155655" grpId="0"/>
      <p:bldP spid="8"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70C0"/>
                </a:solidFill>
              </a:rPr>
              <a:t>FIDE  Tournament Rules</a:t>
            </a:r>
          </a:p>
        </p:txBody>
      </p:sp>
      <p:sp>
        <p:nvSpPr>
          <p:cNvPr id="68611"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en-GB" b="1">
                <a:solidFill>
                  <a:srgbClr val="0070C0"/>
                </a:solidFill>
              </a:rPr>
              <a:t>Article 15: The conduct of the players</a:t>
            </a:r>
            <a:endParaRPr lang="de-AT" b="1">
              <a:solidFill>
                <a:srgbClr val="0070C0"/>
              </a:solidFill>
            </a:endParaRPr>
          </a:p>
        </p:txBody>
      </p:sp>
      <p:sp>
        <p:nvSpPr>
          <p:cNvPr id="68612" name="Text Box 13"/>
          <p:cNvSpPr txBox="1">
            <a:spLocks noChangeArrowheads="1"/>
          </p:cNvSpPr>
          <p:nvPr/>
        </p:nvSpPr>
        <p:spPr bwMode="auto">
          <a:xfrm>
            <a:off x="971550" y="3141663"/>
            <a:ext cx="5761038" cy="703262"/>
          </a:xfrm>
          <a:prstGeom prst="rect">
            <a:avLst/>
          </a:prstGeom>
          <a:noFill/>
          <a:ln w="9525">
            <a:noFill/>
            <a:miter lim="800000"/>
            <a:headEnd/>
            <a:tailEnd/>
          </a:ln>
        </p:spPr>
        <p:txBody>
          <a:bodyPr>
            <a:spAutoFit/>
          </a:bodyPr>
          <a:lstStyle/>
          <a:p>
            <a:pPr>
              <a:spcBef>
                <a:spcPct val="50000"/>
              </a:spcBef>
            </a:pPr>
            <a:r>
              <a:rPr lang="de-AT"/>
              <a:t>more detailled rules concerning conduct of players</a:t>
            </a:r>
          </a:p>
          <a:p>
            <a:pPr>
              <a:spcBef>
                <a:spcPct val="50000"/>
              </a:spcBef>
            </a:pPr>
            <a:r>
              <a:rPr lang="de-AT"/>
              <a:t>we will find in FIDE Tournament Rules</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69635" name="Rectangle 3"/>
          <p:cNvSpPr>
            <a:spLocks noChangeArrowheads="1"/>
          </p:cNvSpPr>
          <p:nvPr/>
        </p:nvSpPr>
        <p:spPr bwMode="auto">
          <a:xfrm>
            <a:off x="996950" y="3213100"/>
            <a:ext cx="7462838" cy="336550"/>
          </a:xfrm>
          <a:prstGeom prst="rect">
            <a:avLst/>
          </a:prstGeom>
          <a:noFill/>
          <a:ln w="9525">
            <a:noFill/>
            <a:miter lim="800000"/>
            <a:headEnd/>
            <a:tailEnd/>
          </a:ln>
        </p:spPr>
        <p:txBody>
          <a:bodyPr anchor="ctr">
            <a:spAutoFit/>
          </a:bodyPr>
          <a:lstStyle/>
          <a:p>
            <a:pPr marL="981075" indent="-981075"/>
            <a:r>
              <a:rPr lang="de-DE"/>
              <a:t>Art. 13.1	</a:t>
            </a:r>
            <a:r>
              <a:rPr lang="en-GB"/>
              <a:t>The arbiter shall see that the Laws of Chess are strictly observed.</a:t>
            </a:r>
            <a:r>
              <a:rPr lang="de-AT"/>
              <a:t> </a:t>
            </a:r>
          </a:p>
        </p:txBody>
      </p:sp>
      <p:sp>
        <p:nvSpPr>
          <p:cNvPr id="6963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13: The role of the Arbiter (see Preface)</a:t>
            </a:r>
            <a:endParaRPr lang="de-AT" b="1">
              <a:solidFill>
                <a:srgbClr val="008000"/>
              </a:solidFill>
            </a:endParaRPr>
          </a:p>
        </p:txBody>
      </p:sp>
      <p:sp>
        <p:nvSpPr>
          <p:cNvPr id="162821" name="Rectangle 5"/>
          <p:cNvSpPr>
            <a:spLocks noChangeArrowheads="1"/>
          </p:cNvSpPr>
          <p:nvPr/>
        </p:nvSpPr>
        <p:spPr bwMode="auto">
          <a:xfrm>
            <a:off x="996950" y="3860800"/>
            <a:ext cx="7462838" cy="1069975"/>
          </a:xfrm>
          <a:prstGeom prst="rect">
            <a:avLst/>
          </a:prstGeom>
          <a:noFill/>
          <a:ln w="9525">
            <a:noFill/>
            <a:miter lim="800000"/>
            <a:headEnd/>
            <a:tailEnd/>
          </a:ln>
        </p:spPr>
        <p:txBody>
          <a:bodyPr anchor="ctr">
            <a:spAutoFit/>
          </a:bodyPr>
          <a:lstStyle/>
          <a:p>
            <a:pPr marL="981075" indent="-981075"/>
            <a:r>
              <a:rPr lang="de-DE"/>
              <a:t>Art. 13.2	</a:t>
            </a:r>
            <a:r>
              <a:rPr lang="en-GB"/>
              <a:t>The arbiter shall act in the best interest of the competition. He should ensure that a good playing environment is maintained and that the players are not disturbed. He shall supervise the progress of the competition.</a:t>
            </a:r>
            <a:endParaRPr lang="de-AT"/>
          </a:p>
        </p:txBody>
      </p:sp>
      <p:sp>
        <p:nvSpPr>
          <p:cNvPr id="162822" name="Rectangle 6"/>
          <p:cNvSpPr>
            <a:spLocks noChangeArrowheads="1"/>
          </p:cNvSpPr>
          <p:nvPr/>
        </p:nvSpPr>
        <p:spPr bwMode="auto">
          <a:xfrm>
            <a:off x="996950" y="5157788"/>
            <a:ext cx="7462838" cy="825500"/>
          </a:xfrm>
          <a:prstGeom prst="rect">
            <a:avLst/>
          </a:prstGeom>
          <a:noFill/>
          <a:ln w="9525">
            <a:noFill/>
            <a:miter lim="800000"/>
            <a:headEnd/>
            <a:tailEnd/>
          </a:ln>
        </p:spPr>
        <p:txBody>
          <a:bodyPr anchor="ctr">
            <a:spAutoFit/>
          </a:bodyPr>
          <a:lstStyle/>
          <a:p>
            <a:pPr marL="981075" indent="-981075"/>
            <a:r>
              <a:rPr lang="de-DE"/>
              <a:t>Art. 13.3	</a:t>
            </a:r>
            <a:r>
              <a:rPr lang="en-GB"/>
              <a:t>The arbiter shall observe the games, especially when the players are short of time, enforce decisions he has made and impose penalties on players where appropriate</a:t>
            </a:r>
            <a:r>
              <a:rPr lang="de-AT"/>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2821"/>
                                        </p:tgtEl>
                                        <p:attrNameLst>
                                          <p:attrName>style.visibility</p:attrName>
                                        </p:attrNameLst>
                                      </p:cBhvr>
                                      <p:to>
                                        <p:strVal val="visible"/>
                                      </p:to>
                                    </p:set>
                                    <p:anim calcmode="lin" valueType="num">
                                      <p:cBhvr additive="base">
                                        <p:cTn id="7" dur="500" fill="hold"/>
                                        <p:tgtEl>
                                          <p:spTgt spid="162821"/>
                                        </p:tgtEl>
                                        <p:attrNameLst>
                                          <p:attrName>ppt_x</p:attrName>
                                        </p:attrNameLst>
                                      </p:cBhvr>
                                      <p:tavLst>
                                        <p:tav tm="0">
                                          <p:val>
                                            <p:strVal val="0-#ppt_w/2"/>
                                          </p:val>
                                        </p:tav>
                                        <p:tav tm="100000">
                                          <p:val>
                                            <p:strVal val="#ppt_x"/>
                                          </p:val>
                                        </p:tav>
                                      </p:tavLst>
                                    </p:anim>
                                    <p:anim calcmode="lin" valueType="num">
                                      <p:cBhvr additive="base">
                                        <p:cTn id="8" dur="500" fill="hold"/>
                                        <p:tgtEl>
                                          <p:spTgt spid="1628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62822"/>
                                        </p:tgtEl>
                                        <p:attrNameLst>
                                          <p:attrName>style.visibility</p:attrName>
                                        </p:attrNameLst>
                                      </p:cBhvr>
                                      <p:to>
                                        <p:strVal val="visible"/>
                                      </p:to>
                                    </p:set>
                                    <p:anim calcmode="lin" valueType="num">
                                      <p:cBhvr additive="base">
                                        <p:cTn id="13" dur="500" fill="hold"/>
                                        <p:tgtEl>
                                          <p:spTgt spid="162822"/>
                                        </p:tgtEl>
                                        <p:attrNameLst>
                                          <p:attrName>ppt_x</p:attrName>
                                        </p:attrNameLst>
                                      </p:cBhvr>
                                      <p:tavLst>
                                        <p:tav tm="0">
                                          <p:val>
                                            <p:strVal val="0-#ppt_w/2"/>
                                          </p:val>
                                        </p:tav>
                                        <p:tav tm="100000">
                                          <p:val>
                                            <p:strVal val="#ppt_x"/>
                                          </p:val>
                                        </p:tav>
                                      </p:tavLst>
                                    </p:anim>
                                    <p:anim calcmode="lin" valueType="num">
                                      <p:cBhvr additive="base">
                                        <p:cTn id="14" dur="500" fill="hold"/>
                                        <p:tgtEl>
                                          <p:spTgt spid="1628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21" grpId="0"/>
      <p:bldP spid="16282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70C0"/>
                </a:solidFill>
              </a:rPr>
              <a:t>FIDE  Tournament Rules</a:t>
            </a:r>
          </a:p>
        </p:txBody>
      </p:sp>
      <p:sp>
        <p:nvSpPr>
          <p:cNvPr id="70659"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en-GB" b="1">
                <a:solidFill>
                  <a:srgbClr val="0070C0"/>
                </a:solidFill>
              </a:rPr>
              <a:t>Article 7: The Chief Arbiter</a:t>
            </a:r>
            <a:endParaRPr lang="de-AT" b="1">
              <a:solidFill>
                <a:srgbClr val="0070C0"/>
              </a:solidFill>
            </a:endParaRPr>
          </a:p>
        </p:txBody>
      </p:sp>
      <p:sp>
        <p:nvSpPr>
          <p:cNvPr id="70660" name="Text Box 13"/>
          <p:cNvSpPr txBox="1">
            <a:spLocks noChangeArrowheads="1"/>
          </p:cNvSpPr>
          <p:nvPr/>
        </p:nvSpPr>
        <p:spPr bwMode="auto">
          <a:xfrm>
            <a:off x="971550" y="3141663"/>
            <a:ext cx="5761038" cy="703262"/>
          </a:xfrm>
          <a:prstGeom prst="rect">
            <a:avLst/>
          </a:prstGeom>
          <a:noFill/>
          <a:ln w="9525">
            <a:noFill/>
            <a:miter lim="800000"/>
            <a:headEnd/>
            <a:tailEnd/>
          </a:ln>
        </p:spPr>
        <p:txBody>
          <a:bodyPr>
            <a:spAutoFit/>
          </a:bodyPr>
          <a:lstStyle/>
          <a:p>
            <a:pPr>
              <a:spcBef>
                <a:spcPct val="50000"/>
              </a:spcBef>
            </a:pPr>
            <a:r>
              <a:rPr lang="de-AT"/>
              <a:t>more detailled rules concerning the work of the chief arbiter </a:t>
            </a:r>
          </a:p>
          <a:p>
            <a:pPr>
              <a:spcBef>
                <a:spcPct val="50000"/>
              </a:spcBef>
            </a:pPr>
            <a:r>
              <a:rPr lang="de-AT"/>
              <a:t>we will find in FIDE Tournament Rules</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73059" name="Rectangle 3"/>
          <p:cNvSpPr>
            <a:spLocks noChangeArrowheads="1"/>
          </p:cNvSpPr>
          <p:nvPr/>
        </p:nvSpPr>
        <p:spPr bwMode="auto">
          <a:xfrm>
            <a:off x="996950" y="3068638"/>
            <a:ext cx="7462838" cy="336550"/>
          </a:xfrm>
          <a:prstGeom prst="rect">
            <a:avLst/>
          </a:prstGeom>
          <a:noFill/>
          <a:ln w="9525">
            <a:noFill/>
            <a:miter lim="800000"/>
            <a:headEnd/>
            <a:tailEnd/>
          </a:ln>
        </p:spPr>
        <p:txBody>
          <a:bodyPr anchor="ctr">
            <a:spAutoFit/>
          </a:bodyPr>
          <a:lstStyle/>
          <a:p>
            <a:pPr marL="981075" indent="-981075"/>
            <a:r>
              <a:rPr lang="de-DE"/>
              <a:t>Art. 13.4	</a:t>
            </a:r>
            <a:r>
              <a:rPr lang="en-GB"/>
              <a:t>The arbiter can apply one or more of the following penalties:</a:t>
            </a:r>
            <a:endParaRPr lang="de-AT"/>
          </a:p>
        </p:txBody>
      </p:sp>
      <p:sp>
        <p:nvSpPr>
          <p:cNvPr id="7168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13: The role of the Arbiter (see Preface)</a:t>
            </a:r>
            <a:endParaRPr lang="de-AT" b="1">
              <a:solidFill>
                <a:srgbClr val="008000"/>
              </a:solidFill>
            </a:endParaRPr>
          </a:p>
        </p:txBody>
      </p:sp>
      <p:sp>
        <p:nvSpPr>
          <p:cNvPr id="173061" name="Rectangle 5"/>
          <p:cNvSpPr>
            <a:spLocks noChangeArrowheads="1"/>
          </p:cNvSpPr>
          <p:nvPr/>
        </p:nvSpPr>
        <p:spPr bwMode="auto">
          <a:xfrm>
            <a:off x="1979613" y="3500438"/>
            <a:ext cx="5905500" cy="336550"/>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warning</a:t>
            </a:r>
            <a:r>
              <a:rPr lang="de-AT"/>
              <a:t> </a:t>
            </a:r>
          </a:p>
        </p:txBody>
      </p:sp>
      <p:sp>
        <p:nvSpPr>
          <p:cNvPr id="173064" name="Rectangle 8"/>
          <p:cNvSpPr>
            <a:spLocks noChangeArrowheads="1"/>
          </p:cNvSpPr>
          <p:nvPr/>
        </p:nvSpPr>
        <p:spPr bwMode="auto">
          <a:xfrm>
            <a:off x="1979613" y="3884613"/>
            <a:ext cx="5905500" cy="336550"/>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increasing the remaining time of the opponent</a:t>
            </a:r>
            <a:r>
              <a:rPr lang="de-AT"/>
              <a:t> </a:t>
            </a:r>
          </a:p>
        </p:txBody>
      </p:sp>
      <p:sp>
        <p:nvSpPr>
          <p:cNvPr id="173065" name="Rectangle 9"/>
          <p:cNvSpPr>
            <a:spLocks noChangeArrowheads="1"/>
          </p:cNvSpPr>
          <p:nvPr/>
        </p:nvSpPr>
        <p:spPr bwMode="auto">
          <a:xfrm>
            <a:off x="1979613" y="4316413"/>
            <a:ext cx="5905500" cy="336550"/>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reducing the remaining time of the offending player</a:t>
            </a:r>
            <a:r>
              <a:rPr lang="de-AT"/>
              <a:t> </a:t>
            </a:r>
          </a:p>
        </p:txBody>
      </p:sp>
      <p:sp>
        <p:nvSpPr>
          <p:cNvPr id="173066" name="Rectangle 10"/>
          <p:cNvSpPr>
            <a:spLocks noChangeArrowheads="1"/>
          </p:cNvSpPr>
          <p:nvPr/>
        </p:nvSpPr>
        <p:spPr bwMode="auto">
          <a:xfrm>
            <a:off x="1979613" y="4724400"/>
            <a:ext cx="5905500" cy="336550"/>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declaring the game to be lost</a:t>
            </a:r>
            <a:r>
              <a:rPr lang="de-AT"/>
              <a:t> </a:t>
            </a:r>
          </a:p>
        </p:txBody>
      </p:sp>
      <p:sp>
        <p:nvSpPr>
          <p:cNvPr id="173067" name="Rectangle 11"/>
          <p:cNvSpPr>
            <a:spLocks noChangeArrowheads="1"/>
          </p:cNvSpPr>
          <p:nvPr/>
        </p:nvSpPr>
        <p:spPr bwMode="auto">
          <a:xfrm>
            <a:off x="1979613" y="5157788"/>
            <a:ext cx="6378575" cy="338137"/>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reducing the points scored in the game by the offending party</a:t>
            </a:r>
            <a:r>
              <a:rPr lang="de-AT"/>
              <a:t> </a:t>
            </a:r>
          </a:p>
        </p:txBody>
      </p:sp>
      <p:sp>
        <p:nvSpPr>
          <p:cNvPr id="173068" name="Rectangle 12"/>
          <p:cNvSpPr>
            <a:spLocks noChangeArrowheads="1"/>
          </p:cNvSpPr>
          <p:nvPr/>
        </p:nvSpPr>
        <p:spPr bwMode="auto">
          <a:xfrm>
            <a:off x="1979613" y="5584825"/>
            <a:ext cx="5905500" cy="581025"/>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increasing the points scored in the game by the opponent to the maximum available for that game</a:t>
            </a:r>
            <a:r>
              <a:rPr lang="de-AT"/>
              <a:t> </a:t>
            </a:r>
          </a:p>
        </p:txBody>
      </p:sp>
      <p:sp>
        <p:nvSpPr>
          <p:cNvPr id="173069" name="Rectangle 13"/>
          <p:cNvSpPr>
            <a:spLocks noChangeArrowheads="1"/>
          </p:cNvSpPr>
          <p:nvPr/>
        </p:nvSpPr>
        <p:spPr bwMode="auto">
          <a:xfrm>
            <a:off x="1979613" y="6261100"/>
            <a:ext cx="5905500" cy="336550"/>
          </a:xfrm>
          <a:prstGeom prst="rect">
            <a:avLst/>
          </a:prstGeom>
          <a:noFill/>
          <a:ln w="9525">
            <a:noFill/>
            <a:miter lim="800000"/>
            <a:headEnd/>
            <a:tailEnd/>
          </a:ln>
        </p:spPr>
        <p:txBody>
          <a:bodyPr anchor="ctr">
            <a:spAutoFit/>
          </a:bodyPr>
          <a:lstStyle/>
          <a:p>
            <a:pPr marL="266700" indent="-266700">
              <a:buFont typeface="Wingdings" pitchFamily="2" charset="2"/>
              <a:buChar char="v"/>
            </a:pPr>
            <a:r>
              <a:rPr lang="en-GB"/>
              <a:t>expulsion from the event</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73059"/>
                                        </p:tgtEl>
                                        <p:attrNameLst>
                                          <p:attrName>style.visibility</p:attrName>
                                        </p:attrNameLst>
                                      </p:cBhvr>
                                      <p:to>
                                        <p:strVal val="visible"/>
                                      </p:to>
                                    </p:set>
                                    <p:anim calcmode="lin" valueType="num">
                                      <p:cBhvr additive="base">
                                        <p:cTn id="7" dur="500" fill="hold"/>
                                        <p:tgtEl>
                                          <p:spTgt spid="173059"/>
                                        </p:tgtEl>
                                        <p:attrNameLst>
                                          <p:attrName>ppt_x</p:attrName>
                                        </p:attrNameLst>
                                      </p:cBhvr>
                                      <p:tavLst>
                                        <p:tav tm="0">
                                          <p:val>
                                            <p:strVal val="0-#ppt_w/2"/>
                                          </p:val>
                                        </p:tav>
                                        <p:tav tm="100000">
                                          <p:val>
                                            <p:strVal val="#ppt_x"/>
                                          </p:val>
                                        </p:tav>
                                      </p:tavLst>
                                    </p:anim>
                                    <p:anim calcmode="lin" valueType="num">
                                      <p:cBhvr additive="base">
                                        <p:cTn id="8" dur="500" fill="hold"/>
                                        <p:tgtEl>
                                          <p:spTgt spid="173059"/>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73061"/>
                                        </p:tgtEl>
                                        <p:attrNameLst>
                                          <p:attrName>style.visibility</p:attrName>
                                        </p:attrNameLst>
                                      </p:cBhvr>
                                      <p:to>
                                        <p:strVal val="visible"/>
                                      </p:to>
                                    </p:set>
                                    <p:anim calcmode="lin" valueType="num">
                                      <p:cBhvr additive="base">
                                        <p:cTn id="13" dur="500" fill="hold"/>
                                        <p:tgtEl>
                                          <p:spTgt spid="173061"/>
                                        </p:tgtEl>
                                        <p:attrNameLst>
                                          <p:attrName>ppt_x</p:attrName>
                                        </p:attrNameLst>
                                      </p:cBhvr>
                                      <p:tavLst>
                                        <p:tav tm="0">
                                          <p:val>
                                            <p:strVal val="0-#ppt_w/2"/>
                                          </p:val>
                                        </p:tav>
                                        <p:tav tm="100000">
                                          <p:val>
                                            <p:strVal val="#ppt_x"/>
                                          </p:val>
                                        </p:tav>
                                      </p:tavLst>
                                    </p:anim>
                                    <p:anim calcmode="lin" valueType="num">
                                      <p:cBhvr additive="base">
                                        <p:cTn id="14" dur="500" fill="hold"/>
                                        <p:tgtEl>
                                          <p:spTgt spid="173061"/>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73064"/>
                                        </p:tgtEl>
                                        <p:attrNameLst>
                                          <p:attrName>style.visibility</p:attrName>
                                        </p:attrNameLst>
                                      </p:cBhvr>
                                      <p:to>
                                        <p:strVal val="visible"/>
                                      </p:to>
                                    </p:set>
                                    <p:anim calcmode="lin" valueType="num">
                                      <p:cBhvr additive="base">
                                        <p:cTn id="19" dur="500" fill="hold"/>
                                        <p:tgtEl>
                                          <p:spTgt spid="173064"/>
                                        </p:tgtEl>
                                        <p:attrNameLst>
                                          <p:attrName>ppt_x</p:attrName>
                                        </p:attrNameLst>
                                      </p:cBhvr>
                                      <p:tavLst>
                                        <p:tav tm="0">
                                          <p:val>
                                            <p:strVal val="0-#ppt_w/2"/>
                                          </p:val>
                                        </p:tav>
                                        <p:tav tm="100000">
                                          <p:val>
                                            <p:strVal val="#ppt_x"/>
                                          </p:val>
                                        </p:tav>
                                      </p:tavLst>
                                    </p:anim>
                                    <p:anim calcmode="lin" valueType="num">
                                      <p:cBhvr additive="base">
                                        <p:cTn id="20" dur="500" fill="hold"/>
                                        <p:tgtEl>
                                          <p:spTgt spid="17306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73065"/>
                                        </p:tgtEl>
                                        <p:attrNameLst>
                                          <p:attrName>style.visibility</p:attrName>
                                        </p:attrNameLst>
                                      </p:cBhvr>
                                      <p:to>
                                        <p:strVal val="visible"/>
                                      </p:to>
                                    </p:set>
                                    <p:anim calcmode="lin" valueType="num">
                                      <p:cBhvr additive="base">
                                        <p:cTn id="25" dur="500" fill="hold"/>
                                        <p:tgtEl>
                                          <p:spTgt spid="173065"/>
                                        </p:tgtEl>
                                        <p:attrNameLst>
                                          <p:attrName>ppt_x</p:attrName>
                                        </p:attrNameLst>
                                      </p:cBhvr>
                                      <p:tavLst>
                                        <p:tav tm="0">
                                          <p:val>
                                            <p:strVal val="0-#ppt_w/2"/>
                                          </p:val>
                                        </p:tav>
                                        <p:tav tm="100000">
                                          <p:val>
                                            <p:strVal val="#ppt_x"/>
                                          </p:val>
                                        </p:tav>
                                      </p:tavLst>
                                    </p:anim>
                                    <p:anim calcmode="lin" valueType="num">
                                      <p:cBhvr additive="base">
                                        <p:cTn id="26" dur="500" fill="hold"/>
                                        <p:tgtEl>
                                          <p:spTgt spid="17306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73066"/>
                                        </p:tgtEl>
                                        <p:attrNameLst>
                                          <p:attrName>style.visibility</p:attrName>
                                        </p:attrNameLst>
                                      </p:cBhvr>
                                      <p:to>
                                        <p:strVal val="visible"/>
                                      </p:to>
                                    </p:set>
                                    <p:anim calcmode="lin" valueType="num">
                                      <p:cBhvr additive="base">
                                        <p:cTn id="31" dur="500" fill="hold"/>
                                        <p:tgtEl>
                                          <p:spTgt spid="173066"/>
                                        </p:tgtEl>
                                        <p:attrNameLst>
                                          <p:attrName>ppt_x</p:attrName>
                                        </p:attrNameLst>
                                      </p:cBhvr>
                                      <p:tavLst>
                                        <p:tav tm="0">
                                          <p:val>
                                            <p:strVal val="0-#ppt_w/2"/>
                                          </p:val>
                                        </p:tav>
                                        <p:tav tm="100000">
                                          <p:val>
                                            <p:strVal val="#ppt_x"/>
                                          </p:val>
                                        </p:tav>
                                      </p:tavLst>
                                    </p:anim>
                                    <p:anim calcmode="lin" valueType="num">
                                      <p:cBhvr additive="base">
                                        <p:cTn id="32" dur="500" fill="hold"/>
                                        <p:tgtEl>
                                          <p:spTgt spid="173066"/>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73067"/>
                                        </p:tgtEl>
                                        <p:attrNameLst>
                                          <p:attrName>style.visibility</p:attrName>
                                        </p:attrNameLst>
                                      </p:cBhvr>
                                      <p:to>
                                        <p:strVal val="visible"/>
                                      </p:to>
                                    </p:set>
                                    <p:anim calcmode="lin" valueType="num">
                                      <p:cBhvr additive="base">
                                        <p:cTn id="37" dur="500" fill="hold"/>
                                        <p:tgtEl>
                                          <p:spTgt spid="173067"/>
                                        </p:tgtEl>
                                        <p:attrNameLst>
                                          <p:attrName>ppt_x</p:attrName>
                                        </p:attrNameLst>
                                      </p:cBhvr>
                                      <p:tavLst>
                                        <p:tav tm="0">
                                          <p:val>
                                            <p:strVal val="0-#ppt_w/2"/>
                                          </p:val>
                                        </p:tav>
                                        <p:tav tm="100000">
                                          <p:val>
                                            <p:strVal val="#ppt_x"/>
                                          </p:val>
                                        </p:tav>
                                      </p:tavLst>
                                    </p:anim>
                                    <p:anim calcmode="lin" valueType="num">
                                      <p:cBhvr additive="base">
                                        <p:cTn id="38" dur="500" fill="hold"/>
                                        <p:tgtEl>
                                          <p:spTgt spid="173067"/>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173068"/>
                                        </p:tgtEl>
                                        <p:attrNameLst>
                                          <p:attrName>style.visibility</p:attrName>
                                        </p:attrNameLst>
                                      </p:cBhvr>
                                      <p:to>
                                        <p:strVal val="visible"/>
                                      </p:to>
                                    </p:set>
                                    <p:anim calcmode="lin" valueType="num">
                                      <p:cBhvr additive="base">
                                        <p:cTn id="43" dur="500" fill="hold"/>
                                        <p:tgtEl>
                                          <p:spTgt spid="173068"/>
                                        </p:tgtEl>
                                        <p:attrNameLst>
                                          <p:attrName>ppt_x</p:attrName>
                                        </p:attrNameLst>
                                      </p:cBhvr>
                                      <p:tavLst>
                                        <p:tav tm="0">
                                          <p:val>
                                            <p:strVal val="0-#ppt_w/2"/>
                                          </p:val>
                                        </p:tav>
                                        <p:tav tm="100000">
                                          <p:val>
                                            <p:strVal val="#ppt_x"/>
                                          </p:val>
                                        </p:tav>
                                      </p:tavLst>
                                    </p:anim>
                                    <p:anim calcmode="lin" valueType="num">
                                      <p:cBhvr additive="base">
                                        <p:cTn id="44" dur="500" fill="hold"/>
                                        <p:tgtEl>
                                          <p:spTgt spid="173068"/>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173069"/>
                                        </p:tgtEl>
                                        <p:attrNameLst>
                                          <p:attrName>style.visibility</p:attrName>
                                        </p:attrNameLst>
                                      </p:cBhvr>
                                      <p:to>
                                        <p:strVal val="visible"/>
                                      </p:to>
                                    </p:set>
                                    <p:anim calcmode="lin" valueType="num">
                                      <p:cBhvr additive="base">
                                        <p:cTn id="49" dur="500" fill="hold"/>
                                        <p:tgtEl>
                                          <p:spTgt spid="173069"/>
                                        </p:tgtEl>
                                        <p:attrNameLst>
                                          <p:attrName>ppt_x</p:attrName>
                                        </p:attrNameLst>
                                      </p:cBhvr>
                                      <p:tavLst>
                                        <p:tav tm="0">
                                          <p:val>
                                            <p:strVal val="0-#ppt_w/2"/>
                                          </p:val>
                                        </p:tav>
                                        <p:tav tm="100000">
                                          <p:val>
                                            <p:strVal val="#ppt_x"/>
                                          </p:val>
                                        </p:tav>
                                      </p:tavLst>
                                    </p:anim>
                                    <p:anim calcmode="lin" valueType="num">
                                      <p:cBhvr additive="base">
                                        <p:cTn id="50" dur="500" fill="hold"/>
                                        <p:tgtEl>
                                          <p:spTgt spid="1730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59" grpId="0"/>
      <p:bldP spid="173061" grpId="0"/>
      <p:bldP spid="173064" grpId="0"/>
      <p:bldP spid="173065" grpId="0"/>
      <p:bldP spid="173066" grpId="0"/>
      <p:bldP spid="173067" grpId="0"/>
      <p:bldP spid="173068" grpId="0"/>
      <p:bldP spid="17306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7411" name="Text Box 6"/>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4: The act of moving the pieces</a:t>
            </a:r>
            <a:endParaRPr lang="de-AT" b="1">
              <a:solidFill>
                <a:srgbClr val="008000"/>
              </a:solidFill>
            </a:endParaRPr>
          </a:p>
        </p:txBody>
      </p:sp>
      <p:sp>
        <p:nvSpPr>
          <p:cNvPr id="9" name="Rectangle 5"/>
          <p:cNvSpPr>
            <a:spLocks noChangeArrowheads="1"/>
          </p:cNvSpPr>
          <p:nvPr/>
        </p:nvSpPr>
        <p:spPr bwMode="auto">
          <a:xfrm>
            <a:off x="1000125" y="3643313"/>
            <a:ext cx="7416800" cy="584200"/>
          </a:xfrm>
          <a:prstGeom prst="rect">
            <a:avLst/>
          </a:prstGeom>
          <a:noFill/>
          <a:ln w="9525">
            <a:noFill/>
            <a:miter lim="800000"/>
            <a:headEnd/>
            <a:tailEnd/>
          </a:ln>
        </p:spPr>
        <p:txBody>
          <a:bodyPr anchor="ctr">
            <a:spAutoFit/>
          </a:bodyPr>
          <a:lstStyle/>
          <a:p>
            <a:pPr marL="1074738" indent="-1074738">
              <a:tabLst>
                <a:tab pos="900113" algn="l"/>
              </a:tabLst>
            </a:pPr>
            <a:r>
              <a:rPr lang="de-DE"/>
              <a:t>Art. 4.4.b	-	if a player touches rook and then king, he is not allowed to castle on that move</a:t>
            </a:r>
          </a:p>
        </p:txBody>
      </p:sp>
      <p:sp>
        <p:nvSpPr>
          <p:cNvPr id="10" name="Rectangle 5"/>
          <p:cNvSpPr>
            <a:spLocks noChangeArrowheads="1"/>
          </p:cNvSpPr>
          <p:nvPr/>
        </p:nvSpPr>
        <p:spPr bwMode="auto">
          <a:xfrm>
            <a:off x="1012825" y="3071813"/>
            <a:ext cx="7416800" cy="338137"/>
          </a:xfrm>
          <a:prstGeom prst="rect">
            <a:avLst/>
          </a:prstGeom>
          <a:noFill/>
          <a:ln w="9525">
            <a:noFill/>
            <a:miter lim="800000"/>
            <a:headEnd/>
            <a:tailEnd/>
          </a:ln>
        </p:spPr>
        <p:txBody>
          <a:bodyPr anchor="ctr">
            <a:spAutoFit/>
          </a:bodyPr>
          <a:lstStyle/>
          <a:p>
            <a:pPr marL="1074738" indent="-1074738">
              <a:tabLst>
                <a:tab pos="900113" algn="l"/>
              </a:tabLst>
            </a:pPr>
            <a:r>
              <a:rPr lang="de-DE"/>
              <a:t>Art. 4.4.a	-	for castling the king has to be touched first</a:t>
            </a:r>
          </a:p>
        </p:txBody>
      </p:sp>
      <p:sp>
        <p:nvSpPr>
          <p:cNvPr id="11" name="Rectangle 5"/>
          <p:cNvSpPr>
            <a:spLocks noChangeArrowheads="1"/>
          </p:cNvSpPr>
          <p:nvPr/>
        </p:nvSpPr>
        <p:spPr bwMode="auto">
          <a:xfrm>
            <a:off x="1012825" y="4429125"/>
            <a:ext cx="7416800" cy="830263"/>
          </a:xfrm>
          <a:prstGeom prst="rect">
            <a:avLst/>
          </a:prstGeom>
          <a:noFill/>
          <a:ln w="9525">
            <a:noFill/>
            <a:miter lim="800000"/>
            <a:headEnd/>
            <a:tailEnd/>
          </a:ln>
        </p:spPr>
        <p:txBody>
          <a:bodyPr anchor="ctr">
            <a:spAutoFit/>
          </a:bodyPr>
          <a:lstStyle/>
          <a:p>
            <a:pPr marL="1074738" indent="-1074738">
              <a:tabLst>
                <a:tab pos="900113" algn="l"/>
              </a:tabLst>
            </a:pPr>
            <a:r>
              <a:rPr lang="de-DE"/>
              <a:t>Art. 4.4.c	-	if he touches </a:t>
            </a:r>
            <a:r>
              <a:rPr lang="en-GB"/>
              <a:t>the king or king and rook at the same time, but castling on that side is illegal, the player must make another legal move with his king (which may include castling on the other side)</a:t>
            </a:r>
            <a:endParaRPr lang="de-DE"/>
          </a:p>
        </p:txBody>
      </p:sp>
      <p:sp>
        <p:nvSpPr>
          <p:cNvPr id="12" name="Rectangle 5"/>
          <p:cNvSpPr>
            <a:spLocks noChangeArrowheads="1"/>
          </p:cNvSpPr>
          <p:nvPr/>
        </p:nvSpPr>
        <p:spPr bwMode="auto">
          <a:xfrm>
            <a:off x="1012825" y="5448300"/>
            <a:ext cx="7416800" cy="584200"/>
          </a:xfrm>
          <a:prstGeom prst="rect">
            <a:avLst/>
          </a:prstGeom>
          <a:noFill/>
          <a:ln w="9525">
            <a:noFill/>
            <a:miter lim="800000"/>
            <a:headEnd/>
            <a:tailEnd/>
          </a:ln>
        </p:spPr>
        <p:txBody>
          <a:bodyPr anchor="ctr">
            <a:spAutoFit/>
          </a:bodyPr>
          <a:lstStyle/>
          <a:p>
            <a:pPr marL="1074738" indent="-1074738">
              <a:tabLst>
                <a:tab pos="900113" algn="l"/>
              </a:tabLst>
            </a:pPr>
            <a:r>
              <a:rPr lang="de-DE"/>
              <a:t>Art. 4.4.d	-	in case of</a:t>
            </a:r>
            <a:r>
              <a:rPr lang="en-GB"/>
              <a:t> promotion of a pawn, the choice of the piece is finalised, when the piece has touched the square of promotion</a:t>
            </a:r>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 calcmode="lin" valueType="num">
                                      <p:cBhvr additive="base">
                                        <p:cTn id="7" dur="500" fill="hold"/>
                                        <p:tgtEl>
                                          <p:spTgt spid="10">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xEl>
                                              <p:pRg st="0" end="0"/>
                                            </p:txEl>
                                          </p:spTgt>
                                        </p:tgtEl>
                                        <p:attrNameLst>
                                          <p:attrName>style.visibility</p:attrName>
                                        </p:attrNameLst>
                                      </p:cBhvr>
                                      <p:to>
                                        <p:strVal val="visible"/>
                                      </p:to>
                                    </p:set>
                                    <p:anim calcmode="lin" valueType="num">
                                      <p:cBhvr additive="base">
                                        <p:cTn id="13" dur="500" fill="hold"/>
                                        <p:tgtEl>
                                          <p:spTgt spid="9">
                                            <p:txEl>
                                              <p:pRg st="0" end="0"/>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allAtOnce"/>
      <p:bldP spid="10" grpId="0" build="allAtOnce"/>
      <p:bldP spid="11" grpId="0" build="allAtOnce"/>
      <p:bldP spid="12" grpId="0" build="allAtOnce"/>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74083" name="Rectangle 3"/>
          <p:cNvSpPr>
            <a:spLocks noChangeArrowheads="1"/>
          </p:cNvSpPr>
          <p:nvPr/>
        </p:nvSpPr>
        <p:spPr bwMode="auto">
          <a:xfrm>
            <a:off x="996950" y="3213100"/>
            <a:ext cx="7319963" cy="581025"/>
          </a:xfrm>
          <a:prstGeom prst="rect">
            <a:avLst/>
          </a:prstGeom>
          <a:noFill/>
          <a:ln w="9525">
            <a:noFill/>
            <a:miter lim="800000"/>
            <a:headEnd/>
            <a:tailEnd/>
          </a:ln>
        </p:spPr>
        <p:txBody>
          <a:bodyPr anchor="ctr">
            <a:spAutoFit/>
          </a:bodyPr>
          <a:lstStyle/>
          <a:p>
            <a:pPr marL="981075" indent="-981075"/>
            <a:r>
              <a:rPr lang="de-DE"/>
              <a:t>Art. 13.5	</a:t>
            </a:r>
            <a:r>
              <a:rPr lang="en-GB"/>
              <a:t>The arbiter may award either or both players additional time in the event of external disturbance of the game.</a:t>
            </a:r>
            <a:r>
              <a:rPr lang="de-AT"/>
              <a:t> </a:t>
            </a:r>
          </a:p>
        </p:txBody>
      </p:sp>
      <p:sp>
        <p:nvSpPr>
          <p:cNvPr id="72708"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13: The role of the Arbiter (see Preface)</a:t>
            </a:r>
            <a:endParaRPr lang="de-AT" b="1">
              <a:solidFill>
                <a:srgbClr val="008000"/>
              </a:solidFill>
            </a:endParaRPr>
          </a:p>
        </p:txBody>
      </p:sp>
      <p:sp>
        <p:nvSpPr>
          <p:cNvPr id="174085" name="Rectangle 5"/>
          <p:cNvSpPr>
            <a:spLocks noChangeArrowheads="1"/>
          </p:cNvSpPr>
          <p:nvPr/>
        </p:nvSpPr>
        <p:spPr bwMode="auto">
          <a:xfrm>
            <a:off x="996950" y="4076700"/>
            <a:ext cx="7319963" cy="581025"/>
          </a:xfrm>
          <a:prstGeom prst="rect">
            <a:avLst/>
          </a:prstGeom>
          <a:noFill/>
          <a:ln w="9525">
            <a:noFill/>
            <a:miter lim="800000"/>
            <a:headEnd/>
            <a:tailEnd/>
          </a:ln>
        </p:spPr>
        <p:txBody>
          <a:bodyPr anchor="ctr">
            <a:spAutoFit/>
          </a:bodyPr>
          <a:lstStyle/>
          <a:p>
            <a:pPr marL="981075" indent="-981075"/>
            <a:r>
              <a:rPr lang="de-DE"/>
              <a:t>Art. 13.6	</a:t>
            </a:r>
            <a:r>
              <a:rPr lang="en-GB"/>
              <a:t>The arbiter must not intervene in a game except in cases described by the Laws of Chess</a:t>
            </a:r>
            <a:r>
              <a:rPr lang="de-AT"/>
              <a:t> </a:t>
            </a:r>
          </a:p>
        </p:txBody>
      </p:sp>
      <p:sp>
        <p:nvSpPr>
          <p:cNvPr id="174086" name="Rectangle 6"/>
          <p:cNvSpPr>
            <a:spLocks noChangeArrowheads="1"/>
          </p:cNvSpPr>
          <p:nvPr/>
        </p:nvSpPr>
        <p:spPr bwMode="auto">
          <a:xfrm>
            <a:off x="1979613" y="4792663"/>
            <a:ext cx="6167437" cy="581025"/>
          </a:xfrm>
          <a:prstGeom prst="rect">
            <a:avLst/>
          </a:prstGeom>
          <a:noFill/>
          <a:ln w="9525">
            <a:noFill/>
            <a:miter lim="800000"/>
            <a:headEnd/>
            <a:tailEnd/>
          </a:ln>
        </p:spPr>
        <p:txBody>
          <a:bodyPr anchor="ctr">
            <a:spAutoFit/>
          </a:bodyPr>
          <a:lstStyle/>
          <a:p>
            <a:pPr marL="182563" indent="-182563">
              <a:buFontTx/>
              <a:buChar char="-"/>
            </a:pPr>
            <a:r>
              <a:rPr lang="en-GB"/>
              <a:t>he shall not indicate the number of moves made, except in applying Article 8.5, when at least one flag has fallen</a:t>
            </a:r>
            <a:r>
              <a:rPr lang="de-AT"/>
              <a:t> </a:t>
            </a:r>
          </a:p>
        </p:txBody>
      </p:sp>
      <p:sp>
        <p:nvSpPr>
          <p:cNvPr id="174087" name="Rectangle 7"/>
          <p:cNvSpPr>
            <a:spLocks noChangeArrowheads="1"/>
          </p:cNvSpPr>
          <p:nvPr/>
        </p:nvSpPr>
        <p:spPr bwMode="auto">
          <a:xfrm>
            <a:off x="1979613" y="5589588"/>
            <a:ext cx="6167437" cy="581025"/>
          </a:xfrm>
          <a:prstGeom prst="rect">
            <a:avLst/>
          </a:prstGeom>
          <a:noFill/>
          <a:ln w="9525">
            <a:noFill/>
            <a:miter lim="800000"/>
            <a:headEnd/>
            <a:tailEnd/>
          </a:ln>
        </p:spPr>
        <p:txBody>
          <a:bodyPr anchor="ctr">
            <a:spAutoFit/>
          </a:bodyPr>
          <a:lstStyle/>
          <a:p>
            <a:pPr marL="182563" indent="-182563">
              <a:buFontTx/>
              <a:buChar char="-"/>
            </a:pPr>
            <a:r>
              <a:rPr lang="en-GB"/>
              <a:t>he shall refrain from informing a player that his opponent has completed a move or that the player has not pressed his clock</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74083"/>
                                        </p:tgtEl>
                                        <p:attrNameLst>
                                          <p:attrName>style.visibility</p:attrName>
                                        </p:attrNameLst>
                                      </p:cBhvr>
                                      <p:to>
                                        <p:strVal val="visible"/>
                                      </p:to>
                                    </p:set>
                                    <p:anim calcmode="lin" valueType="num">
                                      <p:cBhvr additive="base">
                                        <p:cTn id="7" dur="500" fill="hold"/>
                                        <p:tgtEl>
                                          <p:spTgt spid="174083"/>
                                        </p:tgtEl>
                                        <p:attrNameLst>
                                          <p:attrName>ppt_x</p:attrName>
                                        </p:attrNameLst>
                                      </p:cBhvr>
                                      <p:tavLst>
                                        <p:tav tm="0">
                                          <p:val>
                                            <p:strVal val="#ppt_x"/>
                                          </p:val>
                                        </p:tav>
                                        <p:tav tm="100000">
                                          <p:val>
                                            <p:strVal val="#ppt_x"/>
                                          </p:val>
                                        </p:tav>
                                      </p:tavLst>
                                    </p:anim>
                                    <p:anim calcmode="lin" valueType="num">
                                      <p:cBhvr additive="base">
                                        <p:cTn id="8" dur="500" fill="hold"/>
                                        <p:tgtEl>
                                          <p:spTgt spid="17408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74085"/>
                                        </p:tgtEl>
                                        <p:attrNameLst>
                                          <p:attrName>style.visibility</p:attrName>
                                        </p:attrNameLst>
                                      </p:cBhvr>
                                      <p:to>
                                        <p:strVal val="visible"/>
                                      </p:to>
                                    </p:set>
                                    <p:anim calcmode="lin" valueType="num">
                                      <p:cBhvr additive="base">
                                        <p:cTn id="13" dur="500" fill="hold"/>
                                        <p:tgtEl>
                                          <p:spTgt spid="174085"/>
                                        </p:tgtEl>
                                        <p:attrNameLst>
                                          <p:attrName>ppt_x</p:attrName>
                                        </p:attrNameLst>
                                      </p:cBhvr>
                                      <p:tavLst>
                                        <p:tav tm="0">
                                          <p:val>
                                            <p:strVal val="#ppt_x"/>
                                          </p:val>
                                        </p:tav>
                                        <p:tav tm="100000">
                                          <p:val>
                                            <p:strVal val="#ppt_x"/>
                                          </p:val>
                                        </p:tav>
                                      </p:tavLst>
                                    </p:anim>
                                    <p:anim calcmode="lin" valueType="num">
                                      <p:cBhvr additive="base">
                                        <p:cTn id="14" dur="500" fill="hold"/>
                                        <p:tgtEl>
                                          <p:spTgt spid="17408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4086"/>
                                        </p:tgtEl>
                                        <p:attrNameLst>
                                          <p:attrName>style.visibility</p:attrName>
                                        </p:attrNameLst>
                                      </p:cBhvr>
                                      <p:to>
                                        <p:strVal val="visible"/>
                                      </p:to>
                                    </p:set>
                                    <p:anim calcmode="lin" valueType="num">
                                      <p:cBhvr additive="base">
                                        <p:cTn id="19" dur="500" fill="hold"/>
                                        <p:tgtEl>
                                          <p:spTgt spid="174086"/>
                                        </p:tgtEl>
                                        <p:attrNameLst>
                                          <p:attrName>ppt_x</p:attrName>
                                        </p:attrNameLst>
                                      </p:cBhvr>
                                      <p:tavLst>
                                        <p:tav tm="0">
                                          <p:val>
                                            <p:strVal val="#ppt_x"/>
                                          </p:val>
                                        </p:tav>
                                        <p:tav tm="100000">
                                          <p:val>
                                            <p:strVal val="#ppt_x"/>
                                          </p:val>
                                        </p:tav>
                                      </p:tavLst>
                                    </p:anim>
                                    <p:anim calcmode="lin" valueType="num">
                                      <p:cBhvr additive="base">
                                        <p:cTn id="20" dur="500" fill="hold"/>
                                        <p:tgtEl>
                                          <p:spTgt spid="17408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74087"/>
                                        </p:tgtEl>
                                        <p:attrNameLst>
                                          <p:attrName>style.visibility</p:attrName>
                                        </p:attrNameLst>
                                      </p:cBhvr>
                                      <p:to>
                                        <p:strVal val="visible"/>
                                      </p:to>
                                    </p:set>
                                    <p:anim calcmode="lin" valueType="num">
                                      <p:cBhvr additive="base">
                                        <p:cTn id="25" dur="500" fill="hold"/>
                                        <p:tgtEl>
                                          <p:spTgt spid="174087"/>
                                        </p:tgtEl>
                                        <p:attrNameLst>
                                          <p:attrName>ppt_x</p:attrName>
                                        </p:attrNameLst>
                                      </p:cBhvr>
                                      <p:tavLst>
                                        <p:tav tm="0">
                                          <p:val>
                                            <p:strVal val="#ppt_x"/>
                                          </p:val>
                                        </p:tav>
                                        <p:tav tm="100000">
                                          <p:val>
                                            <p:strVal val="#ppt_x"/>
                                          </p:val>
                                        </p:tav>
                                      </p:tavLst>
                                    </p:anim>
                                    <p:anim calcmode="lin" valueType="num">
                                      <p:cBhvr additive="base">
                                        <p:cTn id="26" dur="500" fill="hold"/>
                                        <p:tgtEl>
                                          <p:spTgt spid="17408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3" grpId="0"/>
      <p:bldP spid="174085" grpId="0"/>
      <p:bldP spid="174086" grpId="0"/>
      <p:bldP spid="174087" grpId="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75107" name="Rectangle 3"/>
          <p:cNvSpPr>
            <a:spLocks noChangeArrowheads="1"/>
          </p:cNvSpPr>
          <p:nvPr/>
        </p:nvSpPr>
        <p:spPr bwMode="auto">
          <a:xfrm>
            <a:off x="996950" y="3071813"/>
            <a:ext cx="7104063" cy="1570037"/>
          </a:xfrm>
          <a:prstGeom prst="rect">
            <a:avLst/>
          </a:prstGeom>
          <a:noFill/>
          <a:ln w="9525">
            <a:noFill/>
            <a:miter lim="800000"/>
            <a:headEnd/>
            <a:tailEnd/>
          </a:ln>
        </p:spPr>
        <p:txBody>
          <a:bodyPr anchor="ctr">
            <a:spAutoFit/>
          </a:bodyPr>
          <a:lstStyle/>
          <a:p>
            <a:pPr marL="1163638" indent="-1163638"/>
            <a:r>
              <a:rPr lang="de-DE"/>
              <a:t>Art. 13.7.a	</a:t>
            </a:r>
            <a:r>
              <a:rPr lang="en-GB"/>
              <a:t>Spectators and players in other games are not to speak about or otherwise interfere in a game. </a:t>
            </a:r>
          </a:p>
          <a:p>
            <a:pPr marL="1163638" indent="-1163638"/>
            <a:r>
              <a:rPr lang="en-GB"/>
              <a:t>	If necessary, the arbiter may expel the offenders from the playing venue</a:t>
            </a:r>
            <a:r>
              <a:rPr lang="de-AT"/>
              <a:t>.</a:t>
            </a:r>
          </a:p>
          <a:p>
            <a:pPr marL="1163638" indent="-1163638"/>
            <a:r>
              <a:rPr lang="en-GB"/>
              <a:t>	If someone observes an irregularity, he may inform only the arbiter.</a:t>
            </a:r>
            <a:endParaRPr lang="de-AT"/>
          </a:p>
        </p:txBody>
      </p:sp>
      <p:sp>
        <p:nvSpPr>
          <p:cNvPr id="73732"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13: The role of the Arbiter (see Preface)</a:t>
            </a:r>
            <a:endParaRPr lang="de-AT" sz="2000">
              <a:solidFill>
                <a:srgbClr val="009900"/>
              </a:solidFill>
            </a:endParaRPr>
          </a:p>
        </p:txBody>
      </p:sp>
      <p:sp>
        <p:nvSpPr>
          <p:cNvPr id="175109" name="Rectangle 5"/>
          <p:cNvSpPr>
            <a:spLocks noChangeArrowheads="1"/>
          </p:cNvSpPr>
          <p:nvPr/>
        </p:nvSpPr>
        <p:spPr bwMode="auto">
          <a:xfrm>
            <a:off x="996950" y="4786313"/>
            <a:ext cx="7462838" cy="830262"/>
          </a:xfrm>
          <a:prstGeom prst="rect">
            <a:avLst/>
          </a:prstGeom>
          <a:noFill/>
          <a:ln w="9525">
            <a:noFill/>
            <a:miter lim="800000"/>
            <a:headEnd/>
            <a:tailEnd/>
          </a:ln>
        </p:spPr>
        <p:txBody>
          <a:bodyPr anchor="ctr">
            <a:spAutoFit/>
          </a:bodyPr>
          <a:lstStyle/>
          <a:p>
            <a:pPr marL="1163638" indent="-1163638"/>
            <a:r>
              <a:rPr lang="de-DE"/>
              <a:t>Art. 13.7.b	</a:t>
            </a:r>
            <a:r>
              <a:rPr lang="en-GB"/>
              <a:t>Unless authorised by the arbiter, it is forbidden for anybody to use a mobile phone or any kind of communication device in the playing venue and any contiguous area designated by the arbiter.</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5107"/>
                                        </p:tgtEl>
                                        <p:attrNameLst>
                                          <p:attrName>style.visibility</p:attrName>
                                        </p:attrNameLst>
                                      </p:cBhvr>
                                      <p:to>
                                        <p:strVal val="visible"/>
                                      </p:to>
                                    </p:set>
                                    <p:anim calcmode="lin" valueType="num">
                                      <p:cBhvr additive="base">
                                        <p:cTn id="7" dur="500" fill="hold"/>
                                        <p:tgtEl>
                                          <p:spTgt spid="175107"/>
                                        </p:tgtEl>
                                        <p:attrNameLst>
                                          <p:attrName>ppt_x</p:attrName>
                                        </p:attrNameLst>
                                      </p:cBhvr>
                                      <p:tavLst>
                                        <p:tav tm="0">
                                          <p:val>
                                            <p:strVal val="1+#ppt_w/2"/>
                                          </p:val>
                                        </p:tav>
                                        <p:tav tm="100000">
                                          <p:val>
                                            <p:strVal val="#ppt_x"/>
                                          </p:val>
                                        </p:tav>
                                      </p:tavLst>
                                    </p:anim>
                                    <p:anim calcmode="lin" valueType="num">
                                      <p:cBhvr additive="base">
                                        <p:cTn id="8" dur="500" fill="hold"/>
                                        <p:tgtEl>
                                          <p:spTgt spid="17510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75109"/>
                                        </p:tgtEl>
                                        <p:attrNameLst>
                                          <p:attrName>style.visibility</p:attrName>
                                        </p:attrNameLst>
                                      </p:cBhvr>
                                      <p:to>
                                        <p:strVal val="visible"/>
                                      </p:to>
                                    </p:set>
                                    <p:anim calcmode="lin" valueType="num">
                                      <p:cBhvr additive="base">
                                        <p:cTn id="13" dur="500" fill="hold"/>
                                        <p:tgtEl>
                                          <p:spTgt spid="175109"/>
                                        </p:tgtEl>
                                        <p:attrNameLst>
                                          <p:attrName>ppt_x</p:attrName>
                                        </p:attrNameLst>
                                      </p:cBhvr>
                                      <p:tavLst>
                                        <p:tav tm="0">
                                          <p:val>
                                            <p:strVal val="1+#ppt_w/2"/>
                                          </p:val>
                                        </p:tav>
                                        <p:tav tm="100000">
                                          <p:val>
                                            <p:strVal val="#ppt_x"/>
                                          </p:val>
                                        </p:tav>
                                      </p:tavLst>
                                    </p:anim>
                                    <p:anim calcmode="lin" valueType="num">
                                      <p:cBhvr additive="base">
                                        <p:cTn id="14" dur="500" fill="hold"/>
                                        <p:tgtEl>
                                          <p:spTgt spid="17510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5107" grpId="0"/>
      <p:bldP spid="175109" grpId="0"/>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 Box 2"/>
          <p:cNvSpPr txBox="1">
            <a:spLocks noChangeArrowheads="1"/>
          </p:cNvSpPr>
          <p:nvPr/>
        </p:nvSpPr>
        <p:spPr bwMode="auto">
          <a:xfrm>
            <a:off x="3635375" y="908050"/>
            <a:ext cx="4608513"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4755" name="Text Box 3"/>
          <p:cNvSpPr txBox="1">
            <a:spLocks noChangeArrowheads="1"/>
          </p:cNvSpPr>
          <p:nvPr/>
        </p:nvSpPr>
        <p:spPr bwMode="auto">
          <a:xfrm>
            <a:off x="755650" y="2420938"/>
            <a:ext cx="7488238" cy="581025"/>
          </a:xfrm>
          <a:prstGeom prst="rect">
            <a:avLst/>
          </a:prstGeom>
          <a:noFill/>
          <a:ln w="9525">
            <a:noFill/>
            <a:miter lim="800000"/>
            <a:headEnd/>
            <a:tailEnd/>
          </a:ln>
        </p:spPr>
        <p:txBody>
          <a:bodyPr>
            <a:spAutoFit/>
          </a:bodyPr>
          <a:lstStyle/>
          <a:p>
            <a:pPr>
              <a:spcBef>
                <a:spcPct val="50000"/>
              </a:spcBef>
            </a:pPr>
            <a:r>
              <a:rPr lang="de-AT" b="1">
                <a:solidFill>
                  <a:srgbClr val="008000"/>
                </a:solidFill>
              </a:rPr>
              <a:t>In which situations may an arbiter interfere in a game without a claim by one of the players?</a:t>
            </a:r>
          </a:p>
        </p:txBody>
      </p:sp>
      <p:sp>
        <p:nvSpPr>
          <p:cNvPr id="257028" name="Text Box 4"/>
          <p:cNvSpPr txBox="1">
            <a:spLocks noChangeArrowheads="1"/>
          </p:cNvSpPr>
          <p:nvPr/>
        </p:nvSpPr>
        <p:spPr bwMode="auto">
          <a:xfrm>
            <a:off x="755650" y="3071813"/>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AT"/>
              <a:t>illegal moves in normal chess games</a:t>
            </a:r>
          </a:p>
        </p:txBody>
      </p:sp>
      <p:sp>
        <p:nvSpPr>
          <p:cNvPr id="257029" name="Text Box 5"/>
          <p:cNvSpPr txBox="1">
            <a:spLocks noChangeArrowheads="1"/>
          </p:cNvSpPr>
          <p:nvPr/>
        </p:nvSpPr>
        <p:spPr bwMode="auto">
          <a:xfrm>
            <a:off x="755650" y="3571875"/>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en-GB"/>
              <a:t>if the initial position of the pieces was incorrect</a:t>
            </a:r>
            <a:r>
              <a:rPr lang="de-AT"/>
              <a:t> in normal chess games</a:t>
            </a:r>
          </a:p>
        </p:txBody>
      </p:sp>
      <p:sp>
        <p:nvSpPr>
          <p:cNvPr id="257030" name="Text Box 6"/>
          <p:cNvSpPr txBox="1">
            <a:spLocks noChangeArrowheads="1"/>
          </p:cNvSpPr>
          <p:nvPr/>
        </p:nvSpPr>
        <p:spPr bwMode="auto">
          <a:xfrm>
            <a:off x="755650" y="4071938"/>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DE"/>
              <a:t>if a clock is working incorrect</a:t>
            </a:r>
            <a:endParaRPr lang="de-AT"/>
          </a:p>
        </p:txBody>
      </p:sp>
      <p:sp>
        <p:nvSpPr>
          <p:cNvPr id="257031" name="Text Box 7"/>
          <p:cNvSpPr txBox="1">
            <a:spLocks noChangeArrowheads="1"/>
          </p:cNvSpPr>
          <p:nvPr/>
        </p:nvSpPr>
        <p:spPr bwMode="auto">
          <a:xfrm>
            <a:off x="755650" y="5715000"/>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DE" dirty="0"/>
              <a:t>if both flags have fallen in rapid or blitz games.</a:t>
            </a:r>
            <a:r>
              <a:rPr lang="de-AT" dirty="0"/>
              <a:t> </a:t>
            </a:r>
          </a:p>
        </p:txBody>
      </p:sp>
      <p:sp>
        <p:nvSpPr>
          <p:cNvPr id="257032" name="Text Box 8"/>
          <p:cNvSpPr txBox="1">
            <a:spLocks noChangeArrowheads="1"/>
          </p:cNvSpPr>
          <p:nvPr/>
        </p:nvSpPr>
        <p:spPr bwMode="auto">
          <a:xfrm>
            <a:off x="755650" y="4643438"/>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DE"/>
              <a:t>if a player does not keep score sccording art. 8 </a:t>
            </a:r>
            <a:r>
              <a:rPr lang="de-AT"/>
              <a:t> </a:t>
            </a:r>
          </a:p>
        </p:txBody>
      </p:sp>
      <p:sp>
        <p:nvSpPr>
          <p:cNvPr id="257033" name="Text Box 9"/>
          <p:cNvSpPr txBox="1">
            <a:spLocks noChangeArrowheads="1"/>
          </p:cNvSpPr>
          <p:nvPr/>
        </p:nvSpPr>
        <p:spPr bwMode="auto">
          <a:xfrm>
            <a:off x="755650" y="5214938"/>
            <a:ext cx="7488238" cy="336550"/>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DE"/>
              <a:t>if a flags has fallen in normal chess games</a:t>
            </a:r>
            <a:endParaRPr lang="de-AT"/>
          </a:p>
        </p:txBody>
      </p:sp>
      <p:sp>
        <p:nvSpPr>
          <p:cNvPr id="11" name="Text Box 7"/>
          <p:cNvSpPr txBox="1">
            <a:spLocks noChangeArrowheads="1"/>
          </p:cNvSpPr>
          <p:nvPr/>
        </p:nvSpPr>
        <p:spPr bwMode="auto">
          <a:xfrm>
            <a:off x="714375" y="6164263"/>
            <a:ext cx="8215313" cy="338137"/>
          </a:xfrm>
          <a:prstGeom prst="rect">
            <a:avLst/>
          </a:prstGeom>
          <a:noFill/>
          <a:ln w="9525">
            <a:noFill/>
            <a:miter lim="800000"/>
            <a:headEnd/>
            <a:tailEnd/>
          </a:ln>
        </p:spPr>
        <p:txBody>
          <a:bodyPr>
            <a:spAutoFit/>
          </a:bodyPr>
          <a:lstStyle/>
          <a:p>
            <a:pPr marL="266700" indent="-266700">
              <a:spcBef>
                <a:spcPct val="50000"/>
              </a:spcBef>
              <a:buFont typeface="Wingdings" pitchFamily="2" charset="2"/>
              <a:buChar char="v"/>
            </a:pPr>
            <a:r>
              <a:rPr lang="de-DE" dirty="0"/>
              <a:t>if both k</a:t>
            </a:r>
            <a:r>
              <a:rPr lang="en-GB" dirty="0" err="1"/>
              <a:t>ings</a:t>
            </a:r>
            <a:r>
              <a:rPr lang="en-GB" dirty="0"/>
              <a:t> are in check or the promotion of a pawn is not completed in rapid or blitz</a:t>
            </a:r>
            <a:endParaRPr lang="de-AT"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57028"/>
                                        </p:tgtEl>
                                        <p:attrNameLst>
                                          <p:attrName>style.visibility</p:attrName>
                                        </p:attrNameLst>
                                      </p:cBhvr>
                                      <p:to>
                                        <p:strVal val="visible"/>
                                      </p:to>
                                    </p:set>
                                    <p:anim calcmode="lin" valueType="num">
                                      <p:cBhvr additive="base">
                                        <p:cTn id="7" dur="500" fill="hold"/>
                                        <p:tgtEl>
                                          <p:spTgt spid="257028"/>
                                        </p:tgtEl>
                                        <p:attrNameLst>
                                          <p:attrName>ppt_x</p:attrName>
                                        </p:attrNameLst>
                                      </p:cBhvr>
                                      <p:tavLst>
                                        <p:tav tm="0">
                                          <p:val>
                                            <p:strVal val="1+#ppt_w/2"/>
                                          </p:val>
                                        </p:tav>
                                        <p:tav tm="100000">
                                          <p:val>
                                            <p:strVal val="#ppt_x"/>
                                          </p:val>
                                        </p:tav>
                                      </p:tavLst>
                                    </p:anim>
                                    <p:anim calcmode="lin" valueType="num">
                                      <p:cBhvr additive="base">
                                        <p:cTn id="8" dur="500" fill="hold"/>
                                        <p:tgtEl>
                                          <p:spTgt spid="2570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57029"/>
                                        </p:tgtEl>
                                        <p:attrNameLst>
                                          <p:attrName>style.visibility</p:attrName>
                                        </p:attrNameLst>
                                      </p:cBhvr>
                                      <p:to>
                                        <p:strVal val="visible"/>
                                      </p:to>
                                    </p:set>
                                    <p:anim calcmode="lin" valueType="num">
                                      <p:cBhvr additive="base">
                                        <p:cTn id="13" dur="500" fill="hold"/>
                                        <p:tgtEl>
                                          <p:spTgt spid="257029"/>
                                        </p:tgtEl>
                                        <p:attrNameLst>
                                          <p:attrName>ppt_x</p:attrName>
                                        </p:attrNameLst>
                                      </p:cBhvr>
                                      <p:tavLst>
                                        <p:tav tm="0">
                                          <p:val>
                                            <p:strVal val="1+#ppt_w/2"/>
                                          </p:val>
                                        </p:tav>
                                        <p:tav tm="100000">
                                          <p:val>
                                            <p:strVal val="#ppt_x"/>
                                          </p:val>
                                        </p:tav>
                                      </p:tavLst>
                                    </p:anim>
                                    <p:anim calcmode="lin" valueType="num">
                                      <p:cBhvr additive="base">
                                        <p:cTn id="14" dur="500" fill="hold"/>
                                        <p:tgtEl>
                                          <p:spTgt spid="25702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57030"/>
                                        </p:tgtEl>
                                        <p:attrNameLst>
                                          <p:attrName>style.visibility</p:attrName>
                                        </p:attrNameLst>
                                      </p:cBhvr>
                                      <p:to>
                                        <p:strVal val="visible"/>
                                      </p:to>
                                    </p:set>
                                    <p:anim calcmode="lin" valueType="num">
                                      <p:cBhvr additive="base">
                                        <p:cTn id="19" dur="500" fill="hold"/>
                                        <p:tgtEl>
                                          <p:spTgt spid="257030"/>
                                        </p:tgtEl>
                                        <p:attrNameLst>
                                          <p:attrName>ppt_x</p:attrName>
                                        </p:attrNameLst>
                                      </p:cBhvr>
                                      <p:tavLst>
                                        <p:tav tm="0">
                                          <p:val>
                                            <p:strVal val="1+#ppt_w/2"/>
                                          </p:val>
                                        </p:tav>
                                        <p:tav tm="100000">
                                          <p:val>
                                            <p:strVal val="#ppt_x"/>
                                          </p:val>
                                        </p:tav>
                                      </p:tavLst>
                                    </p:anim>
                                    <p:anim calcmode="lin" valueType="num">
                                      <p:cBhvr additive="base">
                                        <p:cTn id="20" dur="500" fill="hold"/>
                                        <p:tgtEl>
                                          <p:spTgt spid="257030"/>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257032"/>
                                        </p:tgtEl>
                                        <p:attrNameLst>
                                          <p:attrName>style.visibility</p:attrName>
                                        </p:attrNameLst>
                                      </p:cBhvr>
                                      <p:to>
                                        <p:strVal val="visible"/>
                                      </p:to>
                                    </p:set>
                                    <p:anim calcmode="lin" valueType="num">
                                      <p:cBhvr additive="base">
                                        <p:cTn id="25" dur="500" fill="hold"/>
                                        <p:tgtEl>
                                          <p:spTgt spid="257032"/>
                                        </p:tgtEl>
                                        <p:attrNameLst>
                                          <p:attrName>ppt_x</p:attrName>
                                        </p:attrNameLst>
                                      </p:cBhvr>
                                      <p:tavLst>
                                        <p:tav tm="0">
                                          <p:val>
                                            <p:strVal val="1+#ppt_w/2"/>
                                          </p:val>
                                        </p:tav>
                                        <p:tav tm="100000">
                                          <p:val>
                                            <p:strVal val="#ppt_x"/>
                                          </p:val>
                                        </p:tav>
                                      </p:tavLst>
                                    </p:anim>
                                    <p:anim calcmode="lin" valueType="num">
                                      <p:cBhvr additive="base">
                                        <p:cTn id="26" dur="500" fill="hold"/>
                                        <p:tgtEl>
                                          <p:spTgt spid="257032"/>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257033"/>
                                        </p:tgtEl>
                                        <p:attrNameLst>
                                          <p:attrName>style.visibility</p:attrName>
                                        </p:attrNameLst>
                                      </p:cBhvr>
                                      <p:to>
                                        <p:strVal val="visible"/>
                                      </p:to>
                                    </p:set>
                                    <p:anim calcmode="lin" valueType="num">
                                      <p:cBhvr additive="base">
                                        <p:cTn id="31" dur="500" fill="hold"/>
                                        <p:tgtEl>
                                          <p:spTgt spid="257033"/>
                                        </p:tgtEl>
                                        <p:attrNameLst>
                                          <p:attrName>ppt_x</p:attrName>
                                        </p:attrNameLst>
                                      </p:cBhvr>
                                      <p:tavLst>
                                        <p:tav tm="0">
                                          <p:val>
                                            <p:strVal val="1+#ppt_w/2"/>
                                          </p:val>
                                        </p:tav>
                                        <p:tav tm="100000">
                                          <p:val>
                                            <p:strVal val="#ppt_x"/>
                                          </p:val>
                                        </p:tav>
                                      </p:tavLst>
                                    </p:anim>
                                    <p:anim calcmode="lin" valueType="num">
                                      <p:cBhvr additive="base">
                                        <p:cTn id="32" dur="500" fill="hold"/>
                                        <p:tgtEl>
                                          <p:spTgt spid="257033"/>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grpId="0" nodeType="clickEffect">
                                  <p:stCondLst>
                                    <p:cond delay="0"/>
                                  </p:stCondLst>
                                  <p:childTnLst>
                                    <p:set>
                                      <p:cBhvr>
                                        <p:cTn id="36" dur="1" fill="hold">
                                          <p:stCondLst>
                                            <p:cond delay="0"/>
                                          </p:stCondLst>
                                        </p:cTn>
                                        <p:tgtEl>
                                          <p:spTgt spid="257031"/>
                                        </p:tgtEl>
                                        <p:attrNameLst>
                                          <p:attrName>style.visibility</p:attrName>
                                        </p:attrNameLst>
                                      </p:cBhvr>
                                      <p:to>
                                        <p:strVal val="visible"/>
                                      </p:to>
                                    </p:set>
                                    <p:anim calcmode="lin" valueType="num">
                                      <p:cBhvr additive="base">
                                        <p:cTn id="37" dur="500" fill="hold"/>
                                        <p:tgtEl>
                                          <p:spTgt spid="257031"/>
                                        </p:tgtEl>
                                        <p:attrNameLst>
                                          <p:attrName>ppt_x</p:attrName>
                                        </p:attrNameLst>
                                      </p:cBhvr>
                                      <p:tavLst>
                                        <p:tav tm="0">
                                          <p:val>
                                            <p:strVal val="1+#ppt_w/2"/>
                                          </p:val>
                                        </p:tav>
                                        <p:tav tm="100000">
                                          <p:val>
                                            <p:strVal val="#ppt_x"/>
                                          </p:val>
                                        </p:tav>
                                      </p:tavLst>
                                    </p:anim>
                                    <p:anim calcmode="lin" valueType="num">
                                      <p:cBhvr additive="base">
                                        <p:cTn id="38" dur="500" fill="hold"/>
                                        <p:tgtEl>
                                          <p:spTgt spid="257031"/>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2"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1+#ppt_w/2"/>
                                          </p:val>
                                        </p:tav>
                                        <p:tav tm="100000">
                                          <p:val>
                                            <p:strVal val="#ppt_x"/>
                                          </p:val>
                                        </p:tav>
                                      </p:tavLst>
                                    </p:anim>
                                    <p:anim calcmode="lin" valueType="num">
                                      <p:cBhvr additive="base">
                                        <p:cTn id="44"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7028" grpId="0"/>
      <p:bldP spid="257029" grpId="0"/>
      <p:bldP spid="257030" grpId="0"/>
      <p:bldP spid="257031" grpId="0"/>
      <p:bldP spid="257032" grpId="0"/>
      <p:bldP spid="257033" grpId="0"/>
      <p:bldP spid="11" grpId="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5779" name="Rectangle 3"/>
          <p:cNvSpPr>
            <a:spLocks noChangeArrowheads="1"/>
          </p:cNvSpPr>
          <p:nvPr/>
        </p:nvSpPr>
        <p:spPr bwMode="auto">
          <a:xfrm>
            <a:off x="996950" y="3495675"/>
            <a:ext cx="7462838" cy="581025"/>
          </a:xfrm>
          <a:prstGeom prst="rect">
            <a:avLst/>
          </a:prstGeom>
          <a:noFill/>
          <a:ln w="9525">
            <a:noFill/>
            <a:miter lim="800000"/>
            <a:headEnd/>
            <a:tailEnd/>
          </a:ln>
        </p:spPr>
        <p:txBody>
          <a:bodyPr anchor="ctr">
            <a:spAutoFit/>
          </a:bodyPr>
          <a:lstStyle/>
          <a:p>
            <a:pPr marL="981075" indent="-981075"/>
            <a:r>
              <a:rPr lang="de-DE"/>
              <a:t>Art. 14	</a:t>
            </a:r>
            <a:r>
              <a:rPr lang="en-GB"/>
              <a:t>Member federations may ask FIDE to give an official decision about problems relating to the Laws of Chess.</a:t>
            </a:r>
            <a:endParaRPr lang="de-AT"/>
          </a:p>
        </p:txBody>
      </p:sp>
      <p:sp>
        <p:nvSpPr>
          <p:cNvPr id="75780"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14: FIDE</a:t>
            </a:r>
            <a:endParaRPr lang="de-AT" b="1">
              <a:solidFill>
                <a:srgbClr val="008000"/>
              </a:solidFill>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6803" name="Text Box 4"/>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76804" name="Rectangle 5"/>
          <p:cNvSpPr>
            <a:spLocks noChangeArrowheads="1"/>
          </p:cNvSpPr>
          <p:nvPr/>
        </p:nvSpPr>
        <p:spPr bwMode="auto">
          <a:xfrm>
            <a:off x="996950" y="3357563"/>
            <a:ext cx="7319963" cy="1570037"/>
          </a:xfrm>
          <a:prstGeom prst="rect">
            <a:avLst/>
          </a:prstGeom>
          <a:noFill/>
          <a:ln w="9525">
            <a:noFill/>
            <a:miter lim="800000"/>
            <a:headEnd/>
            <a:tailEnd/>
          </a:ln>
        </p:spPr>
        <p:txBody>
          <a:bodyPr anchor="ctr">
            <a:spAutoFit/>
          </a:bodyPr>
          <a:lstStyle/>
          <a:p>
            <a:pPr marL="981075" indent="-981075"/>
            <a:r>
              <a:rPr lang="de-DE"/>
              <a:t>Art. A.1	</a:t>
            </a:r>
            <a:r>
              <a:rPr lang="en-GB"/>
              <a:t>A ‘Rapidplay’ game is one where either all the moves must be made in a fixed time of at least 15 minutes but less than 60 minutes for each player</a:t>
            </a:r>
          </a:p>
          <a:p>
            <a:pPr marL="981075" indent="-981075"/>
            <a:r>
              <a:rPr lang="en-GB"/>
              <a:t>	</a:t>
            </a:r>
          </a:p>
          <a:p>
            <a:pPr marL="981075" indent="-981075"/>
            <a:r>
              <a:rPr lang="en-GB"/>
              <a:t>	or the time allotted + 60 times any increment is at least 15 minutes, but less than 60 minutes for each player</a:t>
            </a:r>
            <a:endParaRPr lang="de-AT"/>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7827"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77828" name="Rectangle 4"/>
          <p:cNvSpPr>
            <a:spLocks noChangeArrowheads="1"/>
          </p:cNvSpPr>
          <p:nvPr/>
        </p:nvSpPr>
        <p:spPr bwMode="auto">
          <a:xfrm>
            <a:off x="996950" y="3644900"/>
            <a:ext cx="7319963" cy="338138"/>
          </a:xfrm>
          <a:prstGeom prst="rect">
            <a:avLst/>
          </a:prstGeom>
          <a:noFill/>
          <a:ln w="9525">
            <a:noFill/>
            <a:miter lim="800000"/>
            <a:headEnd/>
            <a:tailEnd/>
          </a:ln>
        </p:spPr>
        <p:txBody>
          <a:bodyPr anchor="ctr">
            <a:spAutoFit/>
          </a:bodyPr>
          <a:lstStyle/>
          <a:p>
            <a:pPr marL="981075" indent="-981075"/>
            <a:r>
              <a:rPr lang="de-DE"/>
              <a:t>Art. A.2	</a:t>
            </a:r>
            <a:r>
              <a:rPr lang="en-GB"/>
              <a:t> Players do not need to record the moves</a:t>
            </a:r>
            <a:endParaRPr lang="de-AT"/>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8851"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78852" name="Rectangle 4"/>
          <p:cNvSpPr>
            <a:spLocks noChangeArrowheads="1"/>
          </p:cNvSpPr>
          <p:nvPr/>
        </p:nvSpPr>
        <p:spPr bwMode="auto">
          <a:xfrm>
            <a:off x="996950" y="3644900"/>
            <a:ext cx="7319963" cy="830263"/>
          </a:xfrm>
          <a:prstGeom prst="rect">
            <a:avLst/>
          </a:prstGeom>
          <a:noFill/>
          <a:ln w="9525">
            <a:noFill/>
            <a:miter lim="800000"/>
            <a:headEnd/>
            <a:tailEnd/>
          </a:ln>
        </p:spPr>
        <p:txBody>
          <a:bodyPr anchor="ctr">
            <a:spAutoFit/>
          </a:bodyPr>
          <a:lstStyle/>
          <a:p>
            <a:pPr marL="981075" indent="-981075"/>
            <a:r>
              <a:rPr lang="de-DE"/>
              <a:t>Art. A.3	</a:t>
            </a:r>
            <a:r>
              <a:rPr lang="en-GB"/>
              <a:t>Where there is adequate supervision of play, </a:t>
            </a:r>
          </a:p>
          <a:p>
            <a:pPr marL="981075" indent="-981075"/>
            <a:r>
              <a:rPr lang="en-GB"/>
              <a:t>	(for example one arbiter for at most three games) </a:t>
            </a:r>
          </a:p>
          <a:p>
            <a:pPr marL="981075" indent="-981075"/>
            <a:r>
              <a:rPr lang="en-GB"/>
              <a:t>	the Competition Rules shall apply.</a:t>
            </a:r>
            <a:endParaRPr lang="de-AT"/>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79875"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79876" name="Rectangle 4"/>
          <p:cNvSpPr>
            <a:spLocks noChangeArrowheads="1"/>
          </p:cNvSpPr>
          <p:nvPr/>
        </p:nvSpPr>
        <p:spPr bwMode="auto">
          <a:xfrm>
            <a:off x="996950" y="2955925"/>
            <a:ext cx="7319963" cy="830263"/>
          </a:xfrm>
          <a:prstGeom prst="rect">
            <a:avLst/>
          </a:prstGeom>
          <a:noFill/>
          <a:ln w="9525">
            <a:noFill/>
            <a:miter lim="800000"/>
            <a:headEnd/>
            <a:tailEnd/>
          </a:ln>
        </p:spPr>
        <p:txBody>
          <a:bodyPr anchor="ctr">
            <a:spAutoFit/>
          </a:bodyPr>
          <a:lstStyle/>
          <a:p>
            <a:pPr marL="900113" indent="-900113"/>
            <a:r>
              <a:rPr lang="de-DE"/>
              <a:t>Art. A.4	</a:t>
            </a:r>
            <a:r>
              <a:rPr lang="en-GB"/>
              <a:t>Where supervision is inadequate the Competition Rules shall apply, except where they are overridden by the following Laws of Rapidplay:</a:t>
            </a:r>
            <a:endParaRPr lang="de-AT"/>
          </a:p>
        </p:txBody>
      </p:sp>
      <p:sp>
        <p:nvSpPr>
          <p:cNvPr id="184327" name="Rectangle 7"/>
          <p:cNvSpPr>
            <a:spLocks noChangeArrowheads="1"/>
          </p:cNvSpPr>
          <p:nvPr/>
        </p:nvSpPr>
        <p:spPr bwMode="auto">
          <a:xfrm>
            <a:off x="1928813" y="4786313"/>
            <a:ext cx="6048375" cy="581025"/>
          </a:xfrm>
          <a:prstGeom prst="rect">
            <a:avLst/>
          </a:prstGeom>
          <a:noFill/>
          <a:ln w="9525">
            <a:noFill/>
            <a:miter lim="800000"/>
            <a:headEnd/>
            <a:tailEnd/>
          </a:ln>
        </p:spPr>
        <p:txBody>
          <a:bodyPr anchor="ctr">
            <a:spAutoFit/>
          </a:bodyPr>
          <a:lstStyle/>
          <a:p>
            <a:pPr marL="261938"/>
            <a:r>
              <a:rPr lang="en-GB"/>
              <a:t>In case of reverse king and queen placement castling with this king is not allowed.</a:t>
            </a:r>
            <a:endParaRPr lang="de-AT"/>
          </a:p>
        </p:txBody>
      </p:sp>
      <p:sp>
        <p:nvSpPr>
          <p:cNvPr id="184328" name="Rectangle 8"/>
          <p:cNvSpPr>
            <a:spLocks noChangeArrowheads="1"/>
          </p:cNvSpPr>
          <p:nvPr/>
        </p:nvSpPr>
        <p:spPr bwMode="auto">
          <a:xfrm>
            <a:off x="1928813" y="5559425"/>
            <a:ext cx="6929437" cy="584200"/>
          </a:xfrm>
          <a:prstGeom prst="rect">
            <a:avLst/>
          </a:prstGeom>
          <a:noFill/>
          <a:ln w="9525">
            <a:noFill/>
            <a:miter lim="800000"/>
            <a:headEnd/>
            <a:tailEnd/>
          </a:ln>
        </p:spPr>
        <p:txBody>
          <a:bodyPr anchor="ctr">
            <a:spAutoFit/>
          </a:bodyPr>
          <a:lstStyle/>
          <a:p>
            <a:pPr marL="261938" indent="-261938"/>
            <a:r>
              <a:rPr lang="en-GB"/>
              <a:t>b.	The arbiter shall make a ruling according to Article 4 (The act of moving the pieces), only if requested to do so by one or both players.</a:t>
            </a:r>
            <a:r>
              <a:rPr lang="de-AT"/>
              <a:t> </a:t>
            </a:r>
          </a:p>
        </p:txBody>
      </p:sp>
      <p:sp>
        <p:nvSpPr>
          <p:cNvPr id="79879" name="Textfeld 8"/>
          <p:cNvSpPr txBox="1">
            <a:spLocks noChangeArrowheads="1"/>
          </p:cNvSpPr>
          <p:nvPr/>
        </p:nvSpPr>
        <p:spPr bwMode="auto">
          <a:xfrm>
            <a:off x="1928813" y="3884613"/>
            <a:ext cx="5929312" cy="830262"/>
          </a:xfrm>
          <a:prstGeom prst="rect">
            <a:avLst/>
          </a:prstGeom>
          <a:noFill/>
          <a:ln w="9525">
            <a:noFill/>
            <a:miter lim="800000"/>
            <a:headEnd/>
            <a:tailEnd/>
          </a:ln>
        </p:spPr>
        <p:txBody>
          <a:bodyPr>
            <a:spAutoFit/>
          </a:bodyPr>
          <a:lstStyle/>
          <a:p>
            <a:pPr marL="261938" indent="-261938"/>
            <a:r>
              <a:rPr lang="en-GB"/>
              <a:t>a.	Once each player has completed three moves, no claim can be made regarding incorrect piece placement, orientation of the chessboard or clock setting.</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9879"/>
                                        </p:tgtEl>
                                        <p:attrNameLst>
                                          <p:attrName>style.visibility</p:attrName>
                                        </p:attrNameLst>
                                      </p:cBhvr>
                                      <p:to>
                                        <p:strVal val="visible"/>
                                      </p:to>
                                    </p:set>
                                    <p:anim calcmode="lin" valueType="num">
                                      <p:cBhvr additive="base">
                                        <p:cTn id="7" dur="500" fill="hold"/>
                                        <p:tgtEl>
                                          <p:spTgt spid="79879"/>
                                        </p:tgtEl>
                                        <p:attrNameLst>
                                          <p:attrName>ppt_x</p:attrName>
                                        </p:attrNameLst>
                                      </p:cBhvr>
                                      <p:tavLst>
                                        <p:tav tm="0">
                                          <p:val>
                                            <p:strVal val="#ppt_x"/>
                                          </p:val>
                                        </p:tav>
                                        <p:tav tm="100000">
                                          <p:val>
                                            <p:strVal val="#ppt_x"/>
                                          </p:val>
                                        </p:tav>
                                      </p:tavLst>
                                    </p:anim>
                                    <p:anim calcmode="lin" valueType="num">
                                      <p:cBhvr additive="base">
                                        <p:cTn id="8" dur="500" fill="hold"/>
                                        <p:tgtEl>
                                          <p:spTgt spid="7987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7"/>
                                        </p:tgtEl>
                                        <p:attrNameLst>
                                          <p:attrName>style.visibility</p:attrName>
                                        </p:attrNameLst>
                                      </p:cBhvr>
                                      <p:to>
                                        <p:strVal val="visible"/>
                                      </p:to>
                                    </p:set>
                                    <p:anim calcmode="lin" valueType="num">
                                      <p:cBhvr additive="base">
                                        <p:cTn id="13" dur="500" fill="hold"/>
                                        <p:tgtEl>
                                          <p:spTgt spid="184327"/>
                                        </p:tgtEl>
                                        <p:attrNameLst>
                                          <p:attrName>ppt_x</p:attrName>
                                        </p:attrNameLst>
                                      </p:cBhvr>
                                      <p:tavLst>
                                        <p:tav tm="0">
                                          <p:val>
                                            <p:strVal val="#ppt_x"/>
                                          </p:val>
                                        </p:tav>
                                        <p:tav tm="100000">
                                          <p:val>
                                            <p:strVal val="#ppt_x"/>
                                          </p:val>
                                        </p:tav>
                                      </p:tavLst>
                                    </p:anim>
                                    <p:anim calcmode="lin" valueType="num">
                                      <p:cBhvr additive="base">
                                        <p:cTn id="14" dur="500" fill="hold"/>
                                        <p:tgtEl>
                                          <p:spTgt spid="1843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8"/>
                                        </p:tgtEl>
                                        <p:attrNameLst>
                                          <p:attrName>style.visibility</p:attrName>
                                        </p:attrNameLst>
                                      </p:cBhvr>
                                      <p:to>
                                        <p:strVal val="visible"/>
                                      </p:to>
                                    </p:set>
                                    <p:anim calcmode="lin" valueType="num">
                                      <p:cBhvr additive="base">
                                        <p:cTn id="19" dur="500" fill="hold"/>
                                        <p:tgtEl>
                                          <p:spTgt spid="184328"/>
                                        </p:tgtEl>
                                        <p:attrNameLst>
                                          <p:attrName>ppt_x</p:attrName>
                                        </p:attrNameLst>
                                      </p:cBhvr>
                                      <p:tavLst>
                                        <p:tav tm="0">
                                          <p:val>
                                            <p:strVal val="#ppt_x"/>
                                          </p:val>
                                        </p:tav>
                                        <p:tav tm="100000">
                                          <p:val>
                                            <p:strVal val="#ppt_x"/>
                                          </p:val>
                                        </p:tav>
                                      </p:tavLst>
                                    </p:anim>
                                    <p:anim calcmode="lin" valueType="num">
                                      <p:cBhvr additive="base">
                                        <p:cTn id="20" dur="500" fill="hold"/>
                                        <p:tgtEl>
                                          <p:spTgt spid="1843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p:bldP spid="184328" grpId="0"/>
      <p:bldP spid="79879" grpId="0"/>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0899"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80900" name="Rectangle 4"/>
          <p:cNvSpPr>
            <a:spLocks noChangeArrowheads="1"/>
          </p:cNvSpPr>
          <p:nvPr/>
        </p:nvSpPr>
        <p:spPr bwMode="auto">
          <a:xfrm>
            <a:off x="996950" y="2955925"/>
            <a:ext cx="7319963" cy="830263"/>
          </a:xfrm>
          <a:prstGeom prst="rect">
            <a:avLst/>
          </a:prstGeom>
          <a:noFill/>
          <a:ln w="9525">
            <a:noFill/>
            <a:miter lim="800000"/>
            <a:headEnd/>
            <a:tailEnd/>
          </a:ln>
        </p:spPr>
        <p:txBody>
          <a:bodyPr anchor="ctr">
            <a:spAutoFit/>
          </a:bodyPr>
          <a:lstStyle/>
          <a:p>
            <a:pPr marL="900113" indent="-900113"/>
            <a:r>
              <a:rPr lang="de-DE"/>
              <a:t>Art. A.4	</a:t>
            </a:r>
            <a:r>
              <a:rPr lang="en-GB"/>
              <a:t>Where supervision is inadequate the Competition Rules shall apply, except where they are overridden by the following Laws of Rapidplay:</a:t>
            </a:r>
            <a:endParaRPr lang="de-AT"/>
          </a:p>
        </p:txBody>
      </p:sp>
      <p:sp>
        <p:nvSpPr>
          <p:cNvPr id="184327" name="Rectangle 7"/>
          <p:cNvSpPr>
            <a:spLocks noChangeArrowheads="1"/>
          </p:cNvSpPr>
          <p:nvPr/>
        </p:nvSpPr>
        <p:spPr bwMode="auto">
          <a:xfrm>
            <a:off x="2166938" y="4500563"/>
            <a:ext cx="6048375" cy="830262"/>
          </a:xfrm>
          <a:prstGeom prst="rect">
            <a:avLst/>
          </a:prstGeom>
          <a:noFill/>
          <a:ln w="9525">
            <a:noFill/>
            <a:miter lim="800000"/>
            <a:headEnd/>
            <a:tailEnd/>
          </a:ln>
        </p:spPr>
        <p:txBody>
          <a:bodyPr anchor="ctr">
            <a:spAutoFit/>
          </a:bodyPr>
          <a:lstStyle/>
          <a:p>
            <a:r>
              <a:rPr lang="en-GB"/>
              <a:t>The opponent is then entitled to claim that the player completed an illegal move before the claimant has made his move. Only after such a claim, shall the arbiter make a ruling.</a:t>
            </a:r>
            <a:endParaRPr lang="de-AT"/>
          </a:p>
        </p:txBody>
      </p:sp>
      <p:sp>
        <p:nvSpPr>
          <p:cNvPr id="184328" name="Rectangle 8"/>
          <p:cNvSpPr>
            <a:spLocks noChangeArrowheads="1"/>
          </p:cNvSpPr>
          <p:nvPr/>
        </p:nvSpPr>
        <p:spPr bwMode="auto">
          <a:xfrm>
            <a:off x="2143125" y="5500688"/>
            <a:ext cx="6575425" cy="584200"/>
          </a:xfrm>
          <a:prstGeom prst="rect">
            <a:avLst/>
          </a:prstGeom>
          <a:noFill/>
          <a:ln w="9525">
            <a:noFill/>
            <a:miter lim="800000"/>
            <a:headEnd/>
            <a:tailEnd/>
          </a:ln>
        </p:spPr>
        <p:txBody>
          <a:bodyPr anchor="ctr">
            <a:spAutoFit/>
          </a:bodyPr>
          <a:lstStyle/>
          <a:p>
            <a:r>
              <a:rPr lang="en-GB"/>
              <a:t>However, if both Kings are in check or the promotion of a pawn is not completed, the arbiter shall intervene, if possible.</a:t>
            </a:r>
            <a:endParaRPr lang="de-AT"/>
          </a:p>
        </p:txBody>
      </p:sp>
      <p:sp>
        <p:nvSpPr>
          <p:cNvPr id="80903" name="Textfeld 8"/>
          <p:cNvSpPr txBox="1">
            <a:spLocks noChangeArrowheads="1"/>
          </p:cNvSpPr>
          <p:nvPr/>
        </p:nvSpPr>
        <p:spPr bwMode="auto">
          <a:xfrm>
            <a:off x="1928813" y="3884613"/>
            <a:ext cx="5929312" cy="584200"/>
          </a:xfrm>
          <a:prstGeom prst="rect">
            <a:avLst/>
          </a:prstGeom>
          <a:noFill/>
          <a:ln w="9525">
            <a:noFill/>
            <a:miter lim="800000"/>
            <a:headEnd/>
            <a:tailEnd/>
          </a:ln>
        </p:spPr>
        <p:txBody>
          <a:bodyPr>
            <a:spAutoFit/>
          </a:bodyPr>
          <a:lstStyle/>
          <a:p>
            <a:pPr marL="261938" indent="-261938"/>
            <a:r>
              <a:rPr lang="en-GB"/>
              <a:t>c.	An illegal move is completed once the opponent's clock has been started. </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0903"/>
                                        </p:tgtEl>
                                        <p:attrNameLst>
                                          <p:attrName>style.visibility</p:attrName>
                                        </p:attrNameLst>
                                      </p:cBhvr>
                                      <p:to>
                                        <p:strVal val="visible"/>
                                      </p:to>
                                    </p:set>
                                    <p:anim calcmode="lin" valueType="num">
                                      <p:cBhvr additive="base">
                                        <p:cTn id="7" dur="500" fill="hold"/>
                                        <p:tgtEl>
                                          <p:spTgt spid="80903"/>
                                        </p:tgtEl>
                                        <p:attrNameLst>
                                          <p:attrName>ppt_x</p:attrName>
                                        </p:attrNameLst>
                                      </p:cBhvr>
                                      <p:tavLst>
                                        <p:tav tm="0">
                                          <p:val>
                                            <p:strVal val="#ppt_x"/>
                                          </p:val>
                                        </p:tav>
                                        <p:tav tm="100000">
                                          <p:val>
                                            <p:strVal val="#ppt_x"/>
                                          </p:val>
                                        </p:tav>
                                      </p:tavLst>
                                    </p:anim>
                                    <p:anim calcmode="lin" valueType="num">
                                      <p:cBhvr additive="base">
                                        <p:cTn id="8" dur="500" fill="hold"/>
                                        <p:tgtEl>
                                          <p:spTgt spid="8090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84327"/>
                                        </p:tgtEl>
                                        <p:attrNameLst>
                                          <p:attrName>style.visibility</p:attrName>
                                        </p:attrNameLst>
                                      </p:cBhvr>
                                      <p:to>
                                        <p:strVal val="visible"/>
                                      </p:to>
                                    </p:set>
                                    <p:anim calcmode="lin" valueType="num">
                                      <p:cBhvr additive="base">
                                        <p:cTn id="13" dur="500" fill="hold"/>
                                        <p:tgtEl>
                                          <p:spTgt spid="184327"/>
                                        </p:tgtEl>
                                        <p:attrNameLst>
                                          <p:attrName>ppt_x</p:attrName>
                                        </p:attrNameLst>
                                      </p:cBhvr>
                                      <p:tavLst>
                                        <p:tav tm="0">
                                          <p:val>
                                            <p:strVal val="#ppt_x"/>
                                          </p:val>
                                        </p:tav>
                                        <p:tav tm="100000">
                                          <p:val>
                                            <p:strVal val="#ppt_x"/>
                                          </p:val>
                                        </p:tav>
                                      </p:tavLst>
                                    </p:anim>
                                    <p:anim calcmode="lin" valueType="num">
                                      <p:cBhvr additive="base">
                                        <p:cTn id="14" dur="500" fill="hold"/>
                                        <p:tgtEl>
                                          <p:spTgt spid="184327"/>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84328"/>
                                        </p:tgtEl>
                                        <p:attrNameLst>
                                          <p:attrName>style.visibility</p:attrName>
                                        </p:attrNameLst>
                                      </p:cBhvr>
                                      <p:to>
                                        <p:strVal val="visible"/>
                                      </p:to>
                                    </p:set>
                                    <p:anim calcmode="lin" valueType="num">
                                      <p:cBhvr additive="base">
                                        <p:cTn id="19" dur="500" fill="hold"/>
                                        <p:tgtEl>
                                          <p:spTgt spid="184328"/>
                                        </p:tgtEl>
                                        <p:attrNameLst>
                                          <p:attrName>ppt_x</p:attrName>
                                        </p:attrNameLst>
                                      </p:cBhvr>
                                      <p:tavLst>
                                        <p:tav tm="0">
                                          <p:val>
                                            <p:strVal val="#ppt_x"/>
                                          </p:val>
                                        </p:tav>
                                        <p:tav tm="100000">
                                          <p:val>
                                            <p:strVal val="#ppt_x"/>
                                          </p:val>
                                        </p:tav>
                                      </p:tavLst>
                                    </p:anim>
                                    <p:anim calcmode="lin" valueType="num">
                                      <p:cBhvr additive="base">
                                        <p:cTn id="20" dur="500" fill="hold"/>
                                        <p:tgtEl>
                                          <p:spTgt spid="18432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7" grpId="0"/>
      <p:bldP spid="184328" grpId="0"/>
      <p:bldP spid="80903"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1923"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A - </a:t>
            </a:r>
            <a:r>
              <a:rPr lang="en-GB" b="1">
                <a:solidFill>
                  <a:srgbClr val="008000"/>
                </a:solidFill>
              </a:rPr>
              <a:t>Rapidplay</a:t>
            </a:r>
            <a:endParaRPr lang="de-AT" b="1">
              <a:solidFill>
                <a:srgbClr val="008000"/>
              </a:solidFill>
            </a:endParaRPr>
          </a:p>
        </p:txBody>
      </p:sp>
      <p:sp>
        <p:nvSpPr>
          <p:cNvPr id="81924" name="Rectangle 4"/>
          <p:cNvSpPr>
            <a:spLocks noChangeArrowheads="1"/>
          </p:cNvSpPr>
          <p:nvPr/>
        </p:nvSpPr>
        <p:spPr bwMode="auto">
          <a:xfrm>
            <a:off x="996950" y="2955925"/>
            <a:ext cx="7319963" cy="830263"/>
          </a:xfrm>
          <a:prstGeom prst="rect">
            <a:avLst/>
          </a:prstGeom>
          <a:noFill/>
          <a:ln w="9525">
            <a:noFill/>
            <a:miter lim="800000"/>
            <a:headEnd/>
            <a:tailEnd/>
          </a:ln>
        </p:spPr>
        <p:txBody>
          <a:bodyPr anchor="ctr">
            <a:spAutoFit/>
          </a:bodyPr>
          <a:lstStyle/>
          <a:p>
            <a:pPr marL="900113" indent="-900113"/>
            <a:r>
              <a:rPr lang="de-DE"/>
              <a:t>Art. A.4	</a:t>
            </a:r>
            <a:r>
              <a:rPr lang="en-GB"/>
              <a:t>Where supervision is inadequate the Competition Rules shall apply, except where they are overridden by the following Laws of Rapidplay:</a:t>
            </a:r>
            <a:endParaRPr lang="de-AT"/>
          </a:p>
        </p:txBody>
      </p:sp>
      <p:sp>
        <p:nvSpPr>
          <p:cNvPr id="81925" name="Textfeld 8"/>
          <p:cNvSpPr txBox="1">
            <a:spLocks noChangeArrowheads="1"/>
          </p:cNvSpPr>
          <p:nvPr/>
        </p:nvSpPr>
        <p:spPr bwMode="auto">
          <a:xfrm>
            <a:off x="1928813" y="3741738"/>
            <a:ext cx="6572250" cy="830262"/>
          </a:xfrm>
          <a:prstGeom prst="rect">
            <a:avLst/>
          </a:prstGeom>
          <a:noFill/>
          <a:ln w="9525">
            <a:noFill/>
            <a:miter lim="800000"/>
            <a:headEnd/>
            <a:tailEnd/>
          </a:ln>
        </p:spPr>
        <p:txBody>
          <a:bodyPr>
            <a:spAutoFit/>
          </a:bodyPr>
          <a:lstStyle/>
          <a:p>
            <a:pPr marL="536575" indent="-536575"/>
            <a:r>
              <a:rPr lang="en-GB"/>
              <a:t>d.1.	The flag is considered to have fallen when a player has made a valid claim to that effect. The arbiter shall refrain from signalling a flag fall, but he may do so if both flagshave fallen.</a:t>
            </a:r>
            <a:endParaRPr lang="de-AT"/>
          </a:p>
        </p:txBody>
      </p:sp>
      <p:sp>
        <p:nvSpPr>
          <p:cNvPr id="81926" name="Textfeld 7"/>
          <p:cNvSpPr txBox="1">
            <a:spLocks noChangeArrowheads="1"/>
          </p:cNvSpPr>
          <p:nvPr/>
        </p:nvSpPr>
        <p:spPr bwMode="auto">
          <a:xfrm>
            <a:off x="1928813" y="4605338"/>
            <a:ext cx="6572250" cy="1077912"/>
          </a:xfrm>
          <a:prstGeom prst="rect">
            <a:avLst/>
          </a:prstGeom>
          <a:noFill/>
          <a:ln w="9525">
            <a:noFill/>
            <a:miter lim="800000"/>
            <a:headEnd/>
            <a:tailEnd/>
          </a:ln>
        </p:spPr>
        <p:txBody>
          <a:bodyPr>
            <a:spAutoFit/>
          </a:bodyPr>
          <a:lstStyle/>
          <a:p>
            <a:pPr marL="536575" indent="-536575"/>
            <a:r>
              <a:rPr lang="en-GB"/>
              <a:t>d.2.	To claim a win on time, the claimant must stop both clocks and notify the arbiter. For the claim to be successful, the claimant’s flag must remain up and his opponent’s flag down after the clocks have been stopped.</a:t>
            </a:r>
            <a:endParaRPr lang="de-AT"/>
          </a:p>
        </p:txBody>
      </p:sp>
      <p:sp>
        <p:nvSpPr>
          <p:cNvPr id="81927" name="Textfeld 9"/>
          <p:cNvSpPr txBox="1">
            <a:spLocks noChangeArrowheads="1"/>
          </p:cNvSpPr>
          <p:nvPr/>
        </p:nvSpPr>
        <p:spPr bwMode="auto">
          <a:xfrm>
            <a:off x="1928813" y="5715000"/>
            <a:ext cx="6572250" cy="584200"/>
          </a:xfrm>
          <a:prstGeom prst="rect">
            <a:avLst/>
          </a:prstGeom>
          <a:noFill/>
          <a:ln w="9525">
            <a:noFill/>
            <a:miter lim="800000"/>
            <a:headEnd/>
            <a:tailEnd/>
          </a:ln>
        </p:spPr>
        <p:txBody>
          <a:bodyPr>
            <a:spAutoFit/>
          </a:bodyPr>
          <a:lstStyle/>
          <a:p>
            <a:pPr marL="536575" indent="-536575"/>
            <a:r>
              <a:rPr lang="en-GB"/>
              <a:t>d.3.	If both flags have fallen as described in (1) and (2), the arbiter shall declare the game drawn.</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25"/>
                                        </p:tgtEl>
                                        <p:attrNameLst>
                                          <p:attrName>style.visibility</p:attrName>
                                        </p:attrNameLst>
                                      </p:cBhvr>
                                      <p:to>
                                        <p:strVal val="visible"/>
                                      </p:to>
                                    </p:set>
                                    <p:anim calcmode="lin" valueType="num">
                                      <p:cBhvr additive="base">
                                        <p:cTn id="7" dur="500" fill="hold"/>
                                        <p:tgtEl>
                                          <p:spTgt spid="81925"/>
                                        </p:tgtEl>
                                        <p:attrNameLst>
                                          <p:attrName>ppt_x</p:attrName>
                                        </p:attrNameLst>
                                      </p:cBhvr>
                                      <p:tavLst>
                                        <p:tav tm="0">
                                          <p:val>
                                            <p:strVal val="#ppt_x"/>
                                          </p:val>
                                        </p:tav>
                                        <p:tav tm="100000">
                                          <p:val>
                                            <p:strVal val="#ppt_x"/>
                                          </p:val>
                                        </p:tav>
                                      </p:tavLst>
                                    </p:anim>
                                    <p:anim calcmode="lin" valueType="num">
                                      <p:cBhvr additive="base">
                                        <p:cTn id="8" dur="500" fill="hold"/>
                                        <p:tgtEl>
                                          <p:spTgt spid="819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1926"/>
                                        </p:tgtEl>
                                        <p:attrNameLst>
                                          <p:attrName>style.visibility</p:attrName>
                                        </p:attrNameLst>
                                      </p:cBhvr>
                                      <p:to>
                                        <p:strVal val="visible"/>
                                      </p:to>
                                    </p:set>
                                    <p:anim calcmode="lin" valueType="num">
                                      <p:cBhvr additive="base">
                                        <p:cTn id="13" dur="500" fill="hold"/>
                                        <p:tgtEl>
                                          <p:spTgt spid="81926"/>
                                        </p:tgtEl>
                                        <p:attrNameLst>
                                          <p:attrName>ppt_x</p:attrName>
                                        </p:attrNameLst>
                                      </p:cBhvr>
                                      <p:tavLst>
                                        <p:tav tm="0">
                                          <p:val>
                                            <p:strVal val="#ppt_x"/>
                                          </p:val>
                                        </p:tav>
                                        <p:tav tm="100000">
                                          <p:val>
                                            <p:strVal val="#ppt_x"/>
                                          </p:val>
                                        </p:tav>
                                      </p:tavLst>
                                    </p:anim>
                                    <p:anim calcmode="lin" valueType="num">
                                      <p:cBhvr additive="base">
                                        <p:cTn id="14" dur="500" fill="hold"/>
                                        <p:tgtEl>
                                          <p:spTgt spid="819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1927"/>
                                        </p:tgtEl>
                                        <p:attrNameLst>
                                          <p:attrName>style.visibility</p:attrName>
                                        </p:attrNameLst>
                                      </p:cBhvr>
                                      <p:to>
                                        <p:strVal val="visible"/>
                                      </p:to>
                                    </p:set>
                                    <p:anim calcmode="lin" valueType="num">
                                      <p:cBhvr additive="base">
                                        <p:cTn id="19" dur="500" fill="hold"/>
                                        <p:tgtEl>
                                          <p:spTgt spid="81927"/>
                                        </p:tgtEl>
                                        <p:attrNameLst>
                                          <p:attrName>ppt_x</p:attrName>
                                        </p:attrNameLst>
                                      </p:cBhvr>
                                      <p:tavLst>
                                        <p:tav tm="0">
                                          <p:val>
                                            <p:strVal val="#ppt_x"/>
                                          </p:val>
                                        </p:tav>
                                        <p:tav tm="100000">
                                          <p:val>
                                            <p:strVal val="#ppt_x"/>
                                          </p:val>
                                        </p:tav>
                                      </p:tavLst>
                                    </p:anim>
                                    <p:anim calcmode="lin" valueType="num">
                                      <p:cBhvr additive="base">
                                        <p:cTn id="20" dur="500" fill="hold"/>
                                        <p:tgtEl>
                                          <p:spTgt spid="8192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5" grpId="0"/>
      <p:bldP spid="81926" grpId="0"/>
      <p:bldP spid="8192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8435" name="Rectangle 3"/>
          <p:cNvSpPr>
            <a:spLocks noChangeArrowheads="1"/>
          </p:cNvSpPr>
          <p:nvPr/>
        </p:nvSpPr>
        <p:spPr bwMode="auto">
          <a:xfrm>
            <a:off x="996950" y="2935288"/>
            <a:ext cx="7462838" cy="581025"/>
          </a:xfrm>
          <a:prstGeom prst="rect">
            <a:avLst/>
          </a:prstGeom>
          <a:noFill/>
          <a:ln w="9525">
            <a:noFill/>
            <a:miter lim="800000"/>
            <a:headEnd/>
            <a:tailEnd/>
          </a:ln>
        </p:spPr>
        <p:txBody>
          <a:bodyPr anchor="ctr">
            <a:spAutoFit/>
          </a:bodyPr>
          <a:lstStyle/>
          <a:p>
            <a:pPr marL="808038" indent="-808038"/>
            <a:r>
              <a:rPr lang="de-DE"/>
              <a:t>Art. 4.5	</a:t>
            </a:r>
            <a:r>
              <a:rPr lang="en-GB"/>
              <a:t>If none of the pieces touched can be moved or captured, the player may make any legal move</a:t>
            </a:r>
            <a:r>
              <a:rPr lang="de-AT"/>
              <a:t> </a:t>
            </a:r>
          </a:p>
        </p:txBody>
      </p:sp>
      <p:sp>
        <p:nvSpPr>
          <p:cNvPr id="18436"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4: The act of moving the pieces</a:t>
            </a:r>
            <a:endParaRPr lang="de-AT" b="1">
              <a:solidFill>
                <a:srgbClr val="008000"/>
              </a:solidFill>
            </a:endParaRPr>
          </a:p>
        </p:txBody>
      </p:sp>
      <p:sp>
        <p:nvSpPr>
          <p:cNvPr id="120837" name="Text Box 5"/>
          <p:cNvSpPr txBox="1">
            <a:spLocks noChangeArrowheads="1"/>
          </p:cNvSpPr>
          <p:nvPr/>
        </p:nvSpPr>
        <p:spPr bwMode="auto">
          <a:xfrm>
            <a:off x="971550" y="3714750"/>
            <a:ext cx="6769100" cy="1816100"/>
          </a:xfrm>
          <a:prstGeom prst="rect">
            <a:avLst/>
          </a:prstGeom>
          <a:noFill/>
          <a:ln w="9525">
            <a:noFill/>
            <a:miter lim="800000"/>
            <a:headEnd/>
            <a:tailEnd/>
          </a:ln>
        </p:spPr>
        <p:txBody>
          <a:bodyPr>
            <a:spAutoFit/>
          </a:bodyPr>
          <a:lstStyle/>
          <a:p>
            <a:pPr marL="803275" indent="-803275">
              <a:spcBef>
                <a:spcPct val="50000"/>
              </a:spcBef>
              <a:buFont typeface="Wingdings" pitchFamily="2" charset="2"/>
              <a:buNone/>
              <a:defRPr/>
            </a:pPr>
            <a:r>
              <a:rPr lang="de-DE"/>
              <a:t>Art. 4.6	</a:t>
            </a:r>
            <a:r>
              <a:rPr lang="en-GB"/>
              <a:t>When, as a legal move or part of a legal move, a piece has been released on a square, it cannot then be moved to another square</a:t>
            </a:r>
            <a:r>
              <a:rPr lang="de-AT"/>
              <a:t>.</a:t>
            </a:r>
          </a:p>
          <a:p>
            <a:pPr marL="803275" indent="9525">
              <a:spcBef>
                <a:spcPct val="50000"/>
              </a:spcBef>
              <a:defRPr/>
            </a:pPr>
            <a:r>
              <a:rPr lang="en-GB"/>
              <a:t>If the move is not legal, another move shall be made instead as per Article 4.5.</a:t>
            </a:r>
            <a:endParaRPr lang="de-AT"/>
          </a:p>
          <a:p>
            <a:pPr marL="803275" indent="9525">
              <a:spcBef>
                <a:spcPct val="50000"/>
              </a:spcBef>
              <a:buFont typeface="Wingdings" pitchFamily="2" charset="2"/>
              <a:buNone/>
              <a:defRPr/>
            </a:pPr>
            <a:endParaRPr lang="de-AT"/>
          </a:p>
        </p:txBody>
      </p:sp>
      <p:sp>
        <p:nvSpPr>
          <p:cNvPr id="120838" name="Text Box 6"/>
          <p:cNvSpPr txBox="1">
            <a:spLocks noChangeArrowheads="1"/>
          </p:cNvSpPr>
          <p:nvPr/>
        </p:nvSpPr>
        <p:spPr bwMode="auto">
          <a:xfrm>
            <a:off x="971550" y="5562600"/>
            <a:ext cx="7272338" cy="581025"/>
          </a:xfrm>
          <a:prstGeom prst="rect">
            <a:avLst/>
          </a:prstGeom>
          <a:noFill/>
          <a:ln w="9525">
            <a:noFill/>
            <a:miter lim="800000"/>
            <a:headEnd/>
            <a:tailEnd/>
          </a:ln>
        </p:spPr>
        <p:txBody>
          <a:bodyPr>
            <a:spAutoFit/>
          </a:bodyPr>
          <a:lstStyle/>
          <a:p>
            <a:pPr marL="803275" indent="-803275">
              <a:spcBef>
                <a:spcPct val="50000"/>
              </a:spcBef>
              <a:buFont typeface="Wingdings" pitchFamily="2" charset="2"/>
              <a:buNone/>
            </a:pPr>
            <a:r>
              <a:rPr lang="de-DE"/>
              <a:t>Art. 4.7	</a:t>
            </a:r>
            <a:r>
              <a:rPr lang="en-GB"/>
              <a:t>A  player forfeits his right to a claim against his opponent’s violation of Article 4 once he deliberately touches a piece</a:t>
            </a:r>
            <a:r>
              <a:rPr lang="de-AT"/>
              <a:t> </a:t>
            </a:r>
          </a:p>
        </p:txBody>
      </p:sp>
      <p:sp>
        <p:nvSpPr>
          <p:cNvPr id="120844" name="AutoShape 12">
            <a:hlinkClick r:id="rId2" action="ppaction://hlinksldjump" highlightClick="1"/>
          </p:cNvPr>
          <p:cNvSpPr>
            <a:spLocks noChangeArrowheads="1"/>
          </p:cNvSpPr>
          <p:nvPr/>
        </p:nvSpPr>
        <p:spPr bwMode="auto">
          <a:xfrm>
            <a:off x="8172450" y="3783013"/>
            <a:ext cx="503238" cy="503237"/>
          </a:xfrm>
          <a:prstGeom prst="actionButtonHelp">
            <a:avLst/>
          </a:prstGeom>
          <a:solidFill>
            <a:schemeClr val="accent1"/>
          </a:solidFill>
          <a:ln w="9525">
            <a:noFill/>
            <a:miter lim="800000"/>
            <a:headEnd/>
            <a:tailEnd/>
          </a:ln>
        </p:spPr>
        <p:txBody>
          <a:bodyPr wrap="none" anchor="ctr"/>
          <a:lstStyle/>
          <a:p>
            <a:endParaRPr lang="de-DE"/>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0837"/>
                                        </p:tgtEl>
                                        <p:attrNameLst>
                                          <p:attrName>style.visibility</p:attrName>
                                        </p:attrNameLst>
                                      </p:cBhvr>
                                      <p:to>
                                        <p:strVal val="visible"/>
                                      </p:to>
                                    </p:set>
                                    <p:anim calcmode="lin" valueType="num">
                                      <p:cBhvr additive="base">
                                        <p:cTn id="7" dur="500" fill="hold"/>
                                        <p:tgtEl>
                                          <p:spTgt spid="120837"/>
                                        </p:tgtEl>
                                        <p:attrNameLst>
                                          <p:attrName>ppt_x</p:attrName>
                                        </p:attrNameLst>
                                      </p:cBhvr>
                                      <p:tavLst>
                                        <p:tav tm="0">
                                          <p:val>
                                            <p:strVal val="#ppt_x"/>
                                          </p:val>
                                        </p:tav>
                                        <p:tav tm="100000">
                                          <p:val>
                                            <p:strVal val="#ppt_x"/>
                                          </p:val>
                                        </p:tav>
                                      </p:tavLst>
                                    </p:anim>
                                    <p:anim calcmode="lin" valueType="num">
                                      <p:cBhvr additive="base">
                                        <p:cTn id="8" dur="500" fill="hold"/>
                                        <p:tgtEl>
                                          <p:spTgt spid="120837"/>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0"/>
                                  </p:stCondLst>
                                  <p:childTnLst>
                                    <p:set>
                                      <p:cBhvr>
                                        <p:cTn id="11" dur="1" fill="hold">
                                          <p:stCondLst>
                                            <p:cond delay="0"/>
                                          </p:stCondLst>
                                        </p:cTn>
                                        <p:tgtEl>
                                          <p:spTgt spid="120844"/>
                                        </p:tgtEl>
                                        <p:attrNameLst>
                                          <p:attrName>style.visibility</p:attrName>
                                        </p:attrNameLst>
                                      </p:cBhvr>
                                      <p:to>
                                        <p:strVal val="visible"/>
                                      </p:to>
                                    </p:set>
                                    <p:animEffect transition="in" filter="blinds(horizontal)">
                                      <p:cBhvr>
                                        <p:cTn id="12" dur="500"/>
                                        <p:tgtEl>
                                          <p:spTgt spid="120844"/>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20838"/>
                                        </p:tgtEl>
                                        <p:attrNameLst>
                                          <p:attrName>style.visibility</p:attrName>
                                        </p:attrNameLst>
                                      </p:cBhvr>
                                      <p:to>
                                        <p:strVal val="visible"/>
                                      </p:to>
                                    </p:set>
                                    <p:anim calcmode="lin" valueType="num">
                                      <p:cBhvr additive="base">
                                        <p:cTn id="17" dur="500" fill="hold"/>
                                        <p:tgtEl>
                                          <p:spTgt spid="120838"/>
                                        </p:tgtEl>
                                        <p:attrNameLst>
                                          <p:attrName>ppt_x</p:attrName>
                                        </p:attrNameLst>
                                      </p:cBhvr>
                                      <p:tavLst>
                                        <p:tav tm="0">
                                          <p:val>
                                            <p:strVal val="#ppt_x"/>
                                          </p:val>
                                        </p:tav>
                                        <p:tav tm="100000">
                                          <p:val>
                                            <p:strVal val="#ppt_x"/>
                                          </p:val>
                                        </p:tav>
                                      </p:tavLst>
                                    </p:anim>
                                    <p:anim calcmode="lin" valueType="num">
                                      <p:cBhvr additive="base">
                                        <p:cTn id="18" dur="500" fill="hold"/>
                                        <p:tgtEl>
                                          <p:spTgt spid="12083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7" grpId="0"/>
      <p:bldP spid="120838" grpId="0"/>
      <p:bldP spid="120844"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2947"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B - </a:t>
            </a:r>
            <a:r>
              <a:rPr lang="en-GB" b="1">
                <a:solidFill>
                  <a:srgbClr val="008000"/>
                </a:solidFill>
              </a:rPr>
              <a:t>Blitz</a:t>
            </a:r>
            <a:endParaRPr lang="de-AT" b="1">
              <a:solidFill>
                <a:srgbClr val="008000"/>
              </a:solidFill>
            </a:endParaRPr>
          </a:p>
        </p:txBody>
      </p:sp>
      <p:sp>
        <p:nvSpPr>
          <p:cNvPr id="82948" name="Rectangle 4"/>
          <p:cNvSpPr>
            <a:spLocks noChangeArrowheads="1"/>
          </p:cNvSpPr>
          <p:nvPr/>
        </p:nvSpPr>
        <p:spPr bwMode="auto">
          <a:xfrm>
            <a:off x="996950" y="3683000"/>
            <a:ext cx="7319963" cy="1077913"/>
          </a:xfrm>
          <a:prstGeom prst="rect">
            <a:avLst/>
          </a:prstGeom>
          <a:noFill/>
          <a:ln w="9525">
            <a:noFill/>
            <a:miter lim="800000"/>
            <a:headEnd/>
            <a:tailEnd/>
          </a:ln>
        </p:spPr>
        <p:txBody>
          <a:bodyPr anchor="ctr">
            <a:spAutoFit/>
          </a:bodyPr>
          <a:lstStyle/>
          <a:p>
            <a:pPr marL="900113" indent="-900113"/>
            <a:r>
              <a:rPr lang="de-DE"/>
              <a:t>Art. B.1	</a:t>
            </a:r>
            <a:r>
              <a:rPr lang="en-GB"/>
              <a:t> A ‘blitz’ game’ is one where all the moves must be made in a fixed time of less than 15 minutes for each player; </a:t>
            </a:r>
          </a:p>
          <a:p>
            <a:pPr marL="900113" indent="-900113"/>
            <a:endParaRPr lang="en-GB"/>
          </a:p>
          <a:p>
            <a:pPr marL="900113" indent="-900113"/>
            <a:r>
              <a:rPr lang="en-GB"/>
              <a:t>	or the allotted time + 60 times any increment is less than 15 minutes.</a:t>
            </a:r>
            <a:endParaRPr lang="de-AT"/>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3971"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B - </a:t>
            </a:r>
            <a:r>
              <a:rPr lang="en-GB" b="1">
                <a:solidFill>
                  <a:srgbClr val="008000"/>
                </a:solidFill>
              </a:rPr>
              <a:t>Blitz</a:t>
            </a:r>
            <a:endParaRPr lang="de-AT" b="1">
              <a:solidFill>
                <a:srgbClr val="008000"/>
              </a:solidFill>
            </a:endParaRPr>
          </a:p>
        </p:txBody>
      </p:sp>
      <p:sp>
        <p:nvSpPr>
          <p:cNvPr id="83972" name="Rectangle 4"/>
          <p:cNvSpPr>
            <a:spLocks noChangeArrowheads="1"/>
          </p:cNvSpPr>
          <p:nvPr/>
        </p:nvSpPr>
        <p:spPr bwMode="auto">
          <a:xfrm>
            <a:off x="996950" y="3683000"/>
            <a:ext cx="7319963" cy="584200"/>
          </a:xfrm>
          <a:prstGeom prst="rect">
            <a:avLst/>
          </a:prstGeom>
          <a:noFill/>
          <a:ln w="9525">
            <a:noFill/>
            <a:miter lim="800000"/>
            <a:headEnd/>
            <a:tailEnd/>
          </a:ln>
        </p:spPr>
        <p:txBody>
          <a:bodyPr anchor="ctr">
            <a:spAutoFit/>
          </a:bodyPr>
          <a:lstStyle/>
          <a:p>
            <a:pPr marL="900113" indent="-900113"/>
            <a:r>
              <a:rPr lang="de-DE"/>
              <a:t>Art. B.2	</a:t>
            </a:r>
            <a:r>
              <a:rPr lang="en-GB"/>
              <a:t> Where there is adequate supervision of play, (one arbiter for one game) the Competition Rules and Article A.2 shall apply.</a:t>
            </a:r>
            <a:endParaRPr lang="de-AT"/>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4995"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B - </a:t>
            </a:r>
            <a:r>
              <a:rPr lang="en-GB" b="1">
                <a:solidFill>
                  <a:srgbClr val="008000"/>
                </a:solidFill>
              </a:rPr>
              <a:t>Blitz</a:t>
            </a:r>
            <a:endParaRPr lang="de-AT" b="1">
              <a:solidFill>
                <a:srgbClr val="008000"/>
              </a:solidFill>
            </a:endParaRPr>
          </a:p>
        </p:txBody>
      </p:sp>
      <p:sp>
        <p:nvSpPr>
          <p:cNvPr id="84996" name="Rectangle 4"/>
          <p:cNvSpPr>
            <a:spLocks noChangeArrowheads="1"/>
          </p:cNvSpPr>
          <p:nvPr/>
        </p:nvSpPr>
        <p:spPr bwMode="auto">
          <a:xfrm>
            <a:off x="996950" y="3233738"/>
            <a:ext cx="7319963" cy="338137"/>
          </a:xfrm>
          <a:prstGeom prst="rect">
            <a:avLst/>
          </a:prstGeom>
          <a:noFill/>
          <a:ln w="9525">
            <a:noFill/>
            <a:miter lim="800000"/>
            <a:headEnd/>
            <a:tailEnd/>
          </a:ln>
        </p:spPr>
        <p:txBody>
          <a:bodyPr anchor="ctr">
            <a:spAutoFit/>
          </a:bodyPr>
          <a:lstStyle/>
          <a:p>
            <a:r>
              <a:rPr lang="de-DE"/>
              <a:t>Art. B.3	</a:t>
            </a:r>
            <a:r>
              <a:rPr lang="en-GB"/>
              <a:t> Where supervision is inadequate the following shall apply:</a:t>
            </a:r>
            <a:endParaRPr lang="de-AT"/>
          </a:p>
        </p:txBody>
      </p:sp>
      <p:sp>
        <p:nvSpPr>
          <p:cNvPr id="84997" name="Textfeld 4"/>
          <p:cNvSpPr txBox="1">
            <a:spLocks noChangeArrowheads="1"/>
          </p:cNvSpPr>
          <p:nvPr/>
        </p:nvSpPr>
        <p:spPr bwMode="auto">
          <a:xfrm>
            <a:off x="2071688" y="3786188"/>
            <a:ext cx="6500812" cy="584200"/>
          </a:xfrm>
          <a:prstGeom prst="rect">
            <a:avLst/>
          </a:prstGeom>
          <a:noFill/>
          <a:ln w="9525">
            <a:noFill/>
            <a:miter lim="800000"/>
            <a:headEnd/>
            <a:tailEnd/>
          </a:ln>
        </p:spPr>
        <p:txBody>
          <a:bodyPr>
            <a:spAutoFit/>
          </a:bodyPr>
          <a:lstStyle/>
          <a:p>
            <a:pPr marL="261938" indent="-261938"/>
            <a:r>
              <a:rPr lang="en-GB"/>
              <a:t>a.	Play shall be governed by the Rapidplay Laws as in Appendix A except where they are overridden by the following Laws of Blitz.</a:t>
            </a:r>
            <a:endParaRPr lang="de-AT"/>
          </a:p>
        </p:txBody>
      </p:sp>
      <p:sp>
        <p:nvSpPr>
          <p:cNvPr id="84998" name="Textfeld 5"/>
          <p:cNvSpPr txBox="1">
            <a:spLocks noChangeArrowheads="1"/>
          </p:cNvSpPr>
          <p:nvPr/>
        </p:nvSpPr>
        <p:spPr bwMode="auto">
          <a:xfrm>
            <a:off x="2071688" y="4487863"/>
            <a:ext cx="6500812" cy="1322387"/>
          </a:xfrm>
          <a:prstGeom prst="rect">
            <a:avLst/>
          </a:prstGeom>
          <a:noFill/>
          <a:ln w="9525">
            <a:noFill/>
            <a:miter lim="800000"/>
            <a:headEnd/>
            <a:tailEnd/>
          </a:ln>
        </p:spPr>
        <p:txBody>
          <a:bodyPr>
            <a:spAutoFit/>
          </a:bodyPr>
          <a:lstStyle/>
          <a:p>
            <a:pPr marL="342900" indent="-342900">
              <a:buFontTx/>
              <a:buAutoNum type="alphaLcPeriod" startAt="2"/>
            </a:pPr>
            <a:r>
              <a:rPr lang="en-GB"/>
              <a:t>The Articles 10.2  -  Quickplay finish</a:t>
            </a:r>
          </a:p>
          <a:p>
            <a:pPr marL="342900" indent="-342900">
              <a:buFontTx/>
              <a:buAutoNum type="alphaLcPeriod" startAt="2"/>
            </a:pPr>
            <a:endParaRPr lang="en-GB"/>
          </a:p>
          <a:p>
            <a:pPr marL="342900" indent="-342900"/>
            <a:r>
              <a:rPr lang="en-GB"/>
              <a:t>	and A.4.c  -  illegal move in rapid chess</a:t>
            </a:r>
          </a:p>
          <a:p>
            <a:pPr marL="342900" indent="-342900"/>
            <a:endParaRPr lang="en-GB"/>
          </a:p>
          <a:p>
            <a:pPr marL="342900" indent="-342900"/>
            <a:r>
              <a:rPr lang="en-GB"/>
              <a:t>	do not apply.</a:t>
            </a:r>
            <a:endParaRPr lang="de-AT"/>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6019" name="Text Box 3"/>
          <p:cNvSpPr txBox="1">
            <a:spLocks noChangeArrowheads="1"/>
          </p:cNvSpPr>
          <p:nvPr/>
        </p:nvSpPr>
        <p:spPr bwMode="auto">
          <a:xfrm>
            <a:off x="971550" y="2349500"/>
            <a:ext cx="7416800" cy="336550"/>
          </a:xfrm>
          <a:prstGeom prst="rect">
            <a:avLst/>
          </a:prstGeom>
          <a:noFill/>
          <a:ln w="9525">
            <a:noFill/>
            <a:miter lim="800000"/>
            <a:headEnd/>
            <a:tailEnd/>
          </a:ln>
        </p:spPr>
        <p:txBody>
          <a:bodyPr>
            <a:spAutoFit/>
          </a:bodyPr>
          <a:lstStyle/>
          <a:p>
            <a:pPr>
              <a:spcBef>
                <a:spcPct val="50000"/>
              </a:spcBef>
            </a:pPr>
            <a:r>
              <a:rPr lang="de-AT">
                <a:solidFill>
                  <a:srgbClr val="008000"/>
                </a:solidFill>
              </a:rPr>
              <a:t>Appendix B - </a:t>
            </a:r>
            <a:r>
              <a:rPr lang="en-GB" b="1">
                <a:solidFill>
                  <a:srgbClr val="008000"/>
                </a:solidFill>
              </a:rPr>
              <a:t>Blitz</a:t>
            </a:r>
            <a:endParaRPr lang="de-AT" b="1">
              <a:solidFill>
                <a:srgbClr val="008000"/>
              </a:solidFill>
            </a:endParaRPr>
          </a:p>
        </p:txBody>
      </p:sp>
      <p:sp>
        <p:nvSpPr>
          <p:cNvPr id="86020" name="Rectangle 4"/>
          <p:cNvSpPr>
            <a:spLocks noChangeArrowheads="1"/>
          </p:cNvSpPr>
          <p:nvPr/>
        </p:nvSpPr>
        <p:spPr bwMode="auto">
          <a:xfrm>
            <a:off x="996950" y="3233738"/>
            <a:ext cx="7319963" cy="338137"/>
          </a:xfrm>
          <a:prstGeom prst="rect">
            <a:avLst/>
          </a:prstGeom>
          <a:noFill/>
          <a:ln w="9525">
            <a:noFill/>
            <a:miter lim="800000"/>
            <a:headEnd/>
            <a:tailEnd/>
          </a:ln>
        </p:spPr>
        <p:txBody>
          <a:bodyPr anchor="ctr">
            <a:spAutoFit/>
          </a:bodyPr>
          <a:lstStyle/>
          <a:p>
            <a:r>
              <a:rPr lang="de-DE"/>
              <a:t>Art. B.3	</a:t>
            </a:r>
            <a:r>
              <a:rPr lang="en-GB"/>
              <a:t> Where supervision is inadequate the following shall apply:</a:t>
            </a:r>
            <a:endParaRPr lang="de-AT"/>
          </a:p>
        </p:txBody>
      </p:sp>
      <p:sp>
        <p:nvSpPr>
          <p:cNvPr id="86021" name="Textfeld 4"/>
          <p:cNvSpPr txBox="1">
            <a:spLocks noChangeArrowheads="1"/>
          </p:cNvSpPr>
          <p:nvPr/>
        </p:nvSpPr>
        <p:spPr bwMode="auto">
          <a:xfrm>
            <a:off x="2071688" y="3714750"/>
            <a:ext cx="6500812" cy="830263"/>
          </a:xfrm>
          <a:prstGeom prst="rect">
            <a:avLst/>
          </a:prstGeom>
          <a:noFill/>
          <a:ln w="9525">
            <a:noFill/>
            <a:miter lim="800000"/>
            <a:headEnd/>
            <a:tailEnd/>
          </a:ln>
        </p:spPr>
        <p:txBody>
          <a:bodyPr>
            <a:spAutoFit/>
          </a:bodyPr>
          <a:lstStyle/>
          <a:p>
            <a:pPr marL="342900" indent="-342900">
              <a:buFontTx/>
              <a:buAutoNum type="alphaLcPeriod" startAt="3"/>
            </a:pPr>
            <a:r>
              <a:rPr lang="en-GB"/>
              <a:t>An illegal move is completed once the opponent’s clock has been started. The opponent is entitled to claim a win before he has made his own move.</a:t>
            </a:r>
          </a:p>
        </p:txBody>
      </p:sp>
      <p:sp>
        <p:nvSpPr>
          <p:cNvPr id="86022" name="Textfeld 6"/>
          <p:cNvSpPr txBox="1">
            <a:spLocks noChangeArrowheads="1"/>
          </p:cNvSpPr>
          <p:nvPr/>
        </p:nvSpPr>
        <p:spPr bwMode="auto">
          <a:xfrm>
            <a:off x="2071688" y="4572000"/>
            <a:ext cx="6500812" cy="830263"/>
          </a:xfrm>
          <a:prstGeom prst="rect">
            <a:avLst/>
          </a:prstGeom>
          <a:noFill/>
          <a:ln w="9525">
            <a:noFill/>
            <a:miter lim="800000"/>
            <a:headEnd/>
            <a:tailEnd/>
          </a:ln>
        </p:spPr>
        <p:txBody>
          <a:bodyPr>
            <a:spAutoFit/>
          </a:bodyPr>
          <a:lstStyle/>
          <a:p>
            <a:pPr marL="342900" indent="-342900"/>
            <a:r>
              <a:rPr lang="en-GB"/>
              <a:t>	However, if the opponent cannot checkmate the player’s king by any possible series of legal moves, then the claimant is entitled to claim a draw before he has made his own move.</a:t>
            </a:r>
          </a:p>
        </p:txBody>
      </p:sp>
      <p:sp>
        <p:nvSpPr>
          <p:cNvPr id="86023" name="Textfeld 7"/>
          <p:cNvSpPr txBox="1">
            <a:spLocks noChangeArrowheads="1"/>
          </p:cNvSpPr>
          <p:nvPr/>
        </p:nvSpPr>
        <p:spPr bwMode="auto">
          <a:xfrm>
            <a:off x="2071688" y="5500688"/>
            <a:ext cx="6500812" cy="830262"/>
          </a:xfrm>
          <a:prstGeom prst="rect">
            <a:avLst/>
          </a:prstGeom>
          <a:noFill/>
          <a:ln w="9525">
            <a:noFill/>
            <a:miter lim="800000"/>
            <a:headEnd/>
            <a:tailEnd/>
          </a:ln>
        </p:spPr>
        <p:txBody>
          <a:bodyPr>
            <a:spAutoFit/>
          </a:bodyPr>
          <a:lstStyle/>
          <a:p>
            <a:pPr marL="342900" indent="-342900"/>
            <a:r>
              <a:rPr lang="en-GB"/>
              <a:t>	Once the opponent has made his own move, an illegal move cannot be corrected unless mutually agreed without intervention of an arbiter.</a:t>
            </a:r>
            <a:endParaRPr lang="de-AT"/>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87395" name="Rectangle 3"/>
          <p:cNvSpPr>
            <a:spLocks noChangeArrowheads="1"/>
          </p:cNvSpPr>
          <p:nvPr/>
        </p:nvSpPr>
        <p:spPr bwMode="auto">
          <a:xfrm>
            <a:off x="996950" y="3000375"/>
            <a:ext cx="7462838" cy="338138"/>
          </a:xfrm>
          <a:prstGeom prst="rect">
            <a:avLst/>
          </a:prstGeom>
          <a:noFill/>
          <a:ln w="9525">
            <a:noFill/>
            <a:miter lim="800000"/>
            <a:headEnd/>
            <a:tailEnd/>
          </a:ln>
        </p:spPr>
        <p:txBody>
          <a:bodyPr anchor="ctr">
            <a:spAutoFit/>
          </a:bodyPr>
          <a:lstStyle/>
          <a:p>
            <a:pPr marL="900113" indent="-900113"/>
            <a:r>
              <a:rPr lang="de-DE"/>
              <a:t>Art. C.2	</a:t>
            </a:r>
            <a:r>
              <a:rPr lang="en-GB"/>
              <a:t> Each piece is indicated by the first letter, a capital letter, of its name</a:t>
            </a:r>
            <a:endParaRPr lang="de-AT"/>
          </a:p>
        </p:txBody>
      </p:sp>
      <p:sp>
        <p:nvSpPr>
          <p:cNvPr id="87044" name="Text Box 4"/>
          <p:cNvSpPr txBox="1">
            <a:spLocks noChangeArrowheads="1"/>
          </p:cNvSpPr>
          <p:nvPr/>
        </p:nvSpPr>
        <p:spPr bwMode="auto">
          <a:xfrm>
            <a:off x="971550" y="2349500"/>
            <a:ext cx="7561263" cy="338138"/>
          </a:xfrm>
          <a:prstGeom prst="rect">
            <a:avLst/>
          </a:prstGeom>
          <a:noFill/>
          <a:ln w="9525">
            <a:noFill/>
            <a:miter lim="800000"/>
            <a:headEnd/>
            <a:tailEnd/>
          </a:ln>
        </p:spPr>
        <p:txBody>
          <a:bodyPr>
            <a:spAutoFit/>
          </a:bodyPr>
          <a:lstStyle/>
          <a:p>
            <a:pPr marL="1430338" indent="-1430338">
              <a:spcBef>
                <a:spcPct val="50000"/>
              </a:spcBef>
            </a:pPr>
            <a:r>
              <a:rPr lang="de-AT">
                <a:solidFill>
                  <a:srgbClr val="008000"/>
                </a:solidFill>
              </a:rPr>
              <a:t>Appendix C - </a:t>
            </a:r>
            <a:r>
              <a:rPr lang="en-GB" b="1">
                <a:solidFill>
                  <a:srgbClr val="008000"/>
                </a:solidFill>
              </a:rPr>
              <a:t>Algebraic notation </a:t>
            </a:r>
            <a:endParaRPr lang="de-AT" b="1">
              <a:solidFill>
                <a:srgbClr val="008000"/>
              </a:solidFill>
            </a:endParaRPr>
          </a:p>
        </p:txBody>
      </p:sp>
      <p:sp>
        <p:nvSpPr>
          <p:cNvPr id="7" name="Rectangle 3"/>
          <p:cNvSpPr>
            <a:spLocks noChangeArrowheads="1"/>
          </p:cNvSpPr>
          <p:nvPr/>
        </p:nvSpPr>
        <p:spPr bwMode="auto">
          <a:xfrm>
            <a:off x="1000125" y="3590925"/>
            <a:ext cx="7462838" cy="1570038"/>
          </a:xfrm>
          <a:prstGeom prst="rect">
            <a:avLst/>
          </a:prstGeom>
          <a:noFill/>
          <a:ln w="9525">
            <a:noFill/>
            <a:miter lim="800000"/>
            <a:headEnd/>
            <a:tailEnd/>
          </a:ln>
        </p:spPr>
        <p:txBody>
          <a:bodyPr anchor="ctr">
            <a:spAutoFit/>
          </a:bodyPr>
          <a:lstStyle/>
          <a:p>
            <a:pPr marL="900113" indent="-900113"/>
            <a:r>
              <a:rPr lang="de-DE"/>
              <a:t>Art. C.3	</a:t>
            </a:r>
            <a:r>
              <a:rPr lang="en-GB"/>
              <a:t> For the first letter of the name of the pieces, each player is free to use the first letter of the name which is commonly used in his country. Examples: F=fou (French for bishop), L=loper (Dutch for bishop).</a:t>
            </a:r>
          </a:p>
          <a:p>
            <a:pPr marL="900113" indent="-900113"/>
            <a:endParaRPr lang="en-GB"/>
          </a:p>
          <a:p>
            <a:pPr marL="900113" indent="-900113"/>
            <a:r>
              <a:rPr lang="en-GB"/>
              <a:t>	In printed periodicals, the use of figurines for the pieces is recommended.</a:t>
            </a:r>
            <a:endParaRPr lang="de-AT"/>
          </a:p>
        </p:txBody>
      </p:sp>
      <p:sp>
        <p:nvSpPr>
          <p:cNvPr id="9" name="Rectangle 3"/>
          <p:cNvSpPr>
            <a:spLocks noChangeArrowheads="1"/>
          </p:cNvSpPr>
          <p:nvPr/>
        </p:nvSpPr>
        <p:spPr bwMode="auto">
          <a:xfrm>
            <a:off x="1000125" y="5448300"/>
            <a:ext cx="7462838" cy="338138"/>
          </a:xfrm>
          <a:prstGeom prst="rect">
            <a:avLst/>
          </a:prstGeom>
          <a:noFill/>
          <a:ln w="9525">
            <a:noFill/>
            <a:miter lim="800000"/>
            <a:headEnd/>
            <a:tailEnd/>
          </a:ln>
        </p:spPr>
        <p:txBody>
          <a:bodyPr anchor="ctr">
            <a:spAutoFit/>
          </a:bodyPr>
          <a:lstStyle/>
          <a:p>
            <a:r>
              <a:rPr lang="de-DE"/>
              <a:t>Art. C.13	</a:t>
            </a:r>
            <a:r>
              <a:rPr lang="en-GB"/>
              <a:t> The offer of a draw shall be marked as „(=)“.</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5"/>
                                        </p:tgtEl>
                                        <p:attrNameLst>
                                          <p:attrName>style.visibility</p:attrName>
                                        </p:attrNameLst>
                                      </p:cBhvr>
                                      <p:to>
                                        <p:strVal val="visible"/>
                                      </p:to>
                                    </p:set>
                                    <p:anim calcmode="lin" valueType="num">
                                      <p:cBhvr additive="base">
                                        <p:cTn id="7" dur="500" fill="hold"/>
                                        <p:tgtEl>
                                          <p:spTgt spid="187395"/>
                                        </p:tgtEl>
                                        <p:attrNameLst>
                                          <p:attrName>ppt_x</p:attrName>
                                        </p:attrNameLst>
                                      </p:cBhvr>
                                      <p:tavLst>
                                        <p:tav tm="0">
                                          <p:val>
                                            <p:strVal val="1+#ppt_w/2"/>
                                          </p:val>
                                        </p:tav>
                                        <p:tav tm="100000">
                                          <p:val>
                                            <p:strVal val="#ppt_x"/>
                                          </p:val>
                                        </p:tav>
                                      </p:tavLst>
                                    </p:anim>
                                    <p:anim calcmode="lin" valueType="num">
                                      <p:cBhvr additive="base">
                                        <p:cTn id="8" dur="500" fill="hold"/>
                                        <p:tgtEl>
                                          <p:spTgt spid="1873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1+#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1+#ppt_w/2"/>
                                          </p:val>
                                        </p:tav>
                                        <p:tav tm="100000">
                                          <p:val>
                                            <p:strVal val="#ppt_x"/>
                                          </p:val>
                                        </p:tav>
                                      </p:tavLst>
                                    </p:anim>
                                    <p:anim calcmode="lin" valueType="num">
                                      <p:cBhvr additive="base">
                                        <p:cTn id="20" dur="5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p:bldP spid="7" grpId="0"/>
      <p:bldP spid="9" grpId="0"/>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187395" name="Rectangle 3"/>
          <p:cNvSpPr>
            <a:spLocks noChangeArrowheads="1"/>
          </p:cNvSpPr>
          <p:nvPr/>
        </p:nvSpPr>
        <p:spPr bwMode="auto">
          <a:xfrm>
            <a:off x="996950" y="3213100"/>
            <a:ext cx="7462838" cy="825500"/>
          </a:xfrm>
          <a:prstGeom prst="rect">
            <a:avLst/>
          </a:prstGeom>
          <a:noFill/>
          <a:ln w="9525">
            <a:noFill/>
            <a:miter lim="800000"/>
            <a:headEnd/>
            <a:tailEnd/>
          </a:ln>
        </p:spPr>
        <p:txBody>
          <a:bodyPr anchor="ctr">
            <a:spAutoFit/>
          </a:bodyPr>
          <a:lstStyle/>
          <a:p>
            <a:pPr marL="981075" indent="-981075"/>
            <a:r>
              <a:rPr lang="de-DE"/>
              <a:t>Art. D.1	</a:t>
            </a:r>
            <a:r>
              <a:rPr lang="en-GB"/>
              <a:t>Where games are played as in Article 10, a player may claim a draw when he has less than two minutes left on his clock and before his flag falls. This concludes the game</a:t>
            </a:r>
            <a:r>
              <a:rPr lang="de-AT"/>
              <a:t> </a:t>
            </a:r>
          </a:p>
        </p:txBody>
      </p:sp>
      <p:sp>
        <p:nvSpPr>
          <p:cNvPr id="88068"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marL="1430338" indent="-1430338">
              <a:spcBef>
                <a:spcPct val="50000"/>
              </a:spcBef>
            </a:pPr>
            <a:r>
              <a:rPr lang="de-AT">
                <a:solidFill>
                  <a:srgbClr val="008000"/>
                </a:solidFill>
              </a:rPr>
              <a:t>Appendix D -</a:t>
            </a:r>
            <a:r>
              <a:rPr lang="en-GB" b="1">
                <a:solidFill>
                  <a:srgbClr val="008000"/>
                </a:solidFill>
              </a:rPr>
              <a:t> Quickplay finishes where no arbiter is present in the venue</a:t>
            </a:r>
            <a:endParaRPr lang="de-AT" b="1">
              <a:solidFill>
                <a:srgbClr val="008000"/>
              </a:solidFill>
            </a:endParaRPr>
          </a:p>
        </p:txBody>
      </p:sp>
      <p:sp>
        <p:nvSpPr>
          <p:cNvPr id="187397" name="Rectangle 5"/>
          <p:cNvSpPr>
            <a:spLocks noChangeArrowheads="1"/>
          </p:cNvSpPr>
          <p:nvPr/>
        </p:nvSpPr>
        <p:spPr bwMode="auto">
          <a:xfrm>
            <a:off x="1979613" y="4365625"/>
            <a:ext cx="6383337" cy="825500"/>
          </a:xfrm>
          <a:prstGeom prst="rect">
            <a:avLst/>
          </a:prstGeom>
          <a:noFill/>
          <a:ln w="9525">
            <a:noFill/>
            <a:miter lim="800000"/>
            <a:headEnd/>
            <a:tailEnd/>
          </a:ln>
        </p:spPr>
        <p:txBody>
          <a:bodyPr anchor="ctr">
            <a:spAutoFit/>
          </a:bodyPr>
          <a:lstStyle/>
          <a:p>
            <a:r>
              <a:rPr lang="en-GB"/>
              <a:t>the player must write down the final position and submit an up-to-date scoresheet. The opponent shall verify both the scoresheet and the final position</a:t>
            </a:r>
            <a:r>
              <a:rPr lang="de-AT"/>
              <a:t> </a:t>
            </a:r>
          </a:p>
        </p:txBody>
      </p:sp>
      <p:sp>
        <p:nvSpPr>
          <p:cNvPr id="187398" name="Rectangle 6"/>
          <p:cNvSpPr>
            <a:spLocks noChangeArrowheads="1"/>
          </p:cNvSpPr>
          <p:nvPr/>
        </p:nvSpPr>
        <p:spPr bwMode="auto">
          <a:xfrm>
            <a:off x="1979613" y="5440363"/>
            <a:ext cx="5735637" cy="584200"/>
          </a:xfrm>
          <a:prstGeom prst="rect">
            <a:avLst/>
          </a:prstGeom>
          <a:noFill/>
          <a:ln w="9525">
            <a:noFill/>
            <a:miter lim="800000"/>
            <a:headEnd/>
            <a:tailEnd/>
          </a:ln>
        </p:spPr>
        <p:txBody>
          <a:bodyPr anchor="ctr">
            <a:spAutoFit/>
          </a:bodyPr>
          <a:lstStyle/>
          <a:p>
            <a:pPr algn="just"/>
            <a:r>
              <a:rPr lang="en-GB"/>
              <a:t>The claim shall be referred to an arbiter whose decision shall be final.</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5"/>
                                        </p:tgtEl>
                                        <p:attrNameLst>
                                          <p:attrName>style.visibility</p:attrName>
                                        </p:attrNameLst>
                                      </p:cBhvr>
                                      <p:to>
                                        <p:strVal val="visible"/>
                                      </p:to>
                                    </p:set>
                                    <p:anim calcmode="lin" valueType="num">
                                      <p:cBhvr additive="base">
                                        <p:cTn id="7" dur="500" fill="hold"/>
                                        <p:tgtEl>
                                          <p:spTgt spid="187395"/>
                                        </p:tgtEl>
                                        <p:attrNameLst>
                                          <p:attrName>ppt_x</p:attrName>
                                        </p:attrNameLst>
                                      </p:cBhvr>
                                      <p:tavLst>
                                        <p:tav tm="0">
                                          <p:val>
                                            <p:strVal val="1+#ppt_w/2"/>
                                          </p:val>
                                        </p:tav>
                                        <p:tav tm="100000">
                                          <p:val>
                                            <p:strVal val="#ppt_x"/>
                                          </p:val>
                                        </p:tav>
                                      </p:tavLst>
                                    </p:anim>
                                    <p:anim calcmode="lin" valueType="num">
                                      <p:cBhvr additive="base">
                                        <p:cTn id="8" dur="500" fill="hold"/>
                                        <p:tgtEl>
                                          <p:spTgt spid="18739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87397"/>
                                        </p:tgtEl>
                                        <p:attrNameLst>
                                          <p:attrName>style.visibility</p:attrName>
                                        </p:attrNameLst>
                                      </p:cBhvr>
                                      <p:to>
                                        <p:strVal val="visible"/>
                                      </p:to>
                                    </p:set>
                                    <p:anim calcmode="lin" valueType="num">
                                      <p:cBhvr additive="base">
                                        <p:cTn id="13" dur="500" fill="hold"/>
                                        <p:tgtEl>
                                          <p:spTgt spid="187397"/>
                                        </p:tgtEl>
                                        <p:attrNameLst>
                                          <p:attrName>ppt_x</p:attrName>
                                        </p:attrNameLst>
                                      </p:cBhvr>
                                      <p:tavLst>
                                        <p:tav tm="0">
                                          <p:val>
                                            <p:strVal val="1+#ppt_w/2"/>
                                          </p:val>
                                        </p:tav>
                                        <p:tav tm="100000">
                                          <p:val>
                                            <p:strVal val="#ppt_x"/>
                                          </p:val>
                                        </p:tav>
                                      </p:tavLst>
                                    </p:anim>
                                    <p:anim calcmode="lin" valueType="num">
                                      <p:cBhvr additive="base">
                                        <p:cTn id="14" dur="500" fill="hold"/>
                                        <p:tgtEl>
                                          <p:spTgt spid="18739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87398"/>
                                        </p:tgtEl>
                                        <p:attrNameLst>
                                          <p:attrName>style.visibility</p:attrName>
                                        </p:attrNameLst>
                                      </p:cBhvr>
                                      <p:to>
                                        <p:strVal val="visible"/>
                                      </p:to>
                                    </p:set>
                                    <p:anim calcmode="lin" valueType="num">
                                      <p:cBhvr additive="base">
                                        <p:cTn id="19" dur="500" fill="hold"/>
                                        <p:tgtEl>
                                          <p:spTgt spid="187398"/>
                                        </p:tgtEl>
                                        <p:attrNameLst>
                                          <p:attrName>ppt_x</p:attrName>
                                        </p:attrNameLst>
                                      </p:cBhvr>
                                      <p:tavLst>
                                        <p:tav tm="0">
                                          <p:val>
                                            <p:strVal val="1+#ppt_w/2"/>
                                          </p:val>
                                        </p:tav>
                                        <p:tav tm="100000">
                                          <p:val>
                                            <p:strVal val="#ppt_x"/>
                                          </p:val>
                                        </p:tav>
                                      </p:tavLst>
                                    </p:anim>
                                    <p:anim calcmode="lin" valueType="num">
                                      <p:cBhvr additive="base">
                                        <p:cTn id="20" dur="500" fill="hold"/>
                                        <p:tgtEl>
                                          <p:spTgt spid="1873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5" grpId="0"/>
      <p:bldP spid="187397" grpId="0"/>
      <p:bldP spid="187398"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89091"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marL="1430338" indent="-1430338">
              <a:spcBef>
                <a:spcPct val="50000"/>
              </a:spcBef>
            </a:pPr>
            <a:r>
              <a:rPr lang="de-AT">
                <a:solidFill>
                  <a:srgbClr val="008000"/>
                </a:solidFill>
              </a:rPr>
              <a:t>Appendix E -</a:t>
            </a:r>
            <a:r>
              <a:rPr lang="en-GB" b="1">
                <a:solidFill>
                  <a:srgbClr val="008000"/>
                </a:solidFill>
              </a:rPr>
              <a:t> Rules for play with Blind and Visually Handicapped</a:t>
            </a:r>
            <a:endParaRPr lang="de-AT" b="1">
              <a:solidFill>
                <a:srgbClr val="008000"/>
              </a:solidFill>
            </a:endParaRPr>
          </a:p>
        </p:txBody>
      </p:sp>
      <p:sp>
        <p:nvSpPr>
          <p:cNvPr id="187398" name="Rectangle 6"/>
          <p:cNvSpPr>
            <a:spLocks noChangeArrowheads="1"/>
          </p:cNvSpPr>
          <p:nvPr/>
        </p:nvSpPr>
        <p:spPr bwMode="auto">
          <a:xfrm>
            <a:off x="1500188" y="3702050"/>
            <a:ext cx="5735637" cy="338138"/>
          </a:xfrm>
          <a:prstGeom prst="rect">
            <a:avLst/>
          </a:prstGeom>
          <a:noFill/>
          <a:ln w="9525">
            <a:noFill/>
            <a:miter lim="800000"/>
            <a:headEnd/>
            <a:tailEnd/>
          </a:ln>
        </p:spPr>
        <p:txBody>
          <a:bodyPr anchor="ctr">
            <a:spAutoFit/>
          </a:bodyPr>
          <a:lstStyle/>
          <a:p>
            <a:pPr algn="just"/>
            <a:r>
              <a:rPr lang="en-GB"/>
              <a:t>This appendix to the Laws of Chess is not part of our seminar</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8"/>
                                        </p:tgtEl>
                                        <p:attrNameLst>
                                          <p:attrName>style.visibility</p:attrName>
                                        </p:attrNameLst>
                                      </p:cBhvr>
                                      <p:to>
                                        <p:strVal val="visible"/>
                                      </p:to>
                                    </p:set>
                                    <p:anim calcmode="lin" valueType="num">
                                      <p:cBhvr additive="base">
                                        <p:cTn id="7" dur="500" fill="hold"/>
                                        <p:tgtEl>
                                          <p:spTgt spid="187398"/>
                                        </p:tgtEl>
                                        <p:attrNameLst>
                                          <p:attrName>ppt_x</p:attrName>
                                        </p:attrNameLst>
                                      </p:cBhvr>
                                      <p:tavLst>
                                        <p:tav tm="0">
                                          <p:val>
                                            <p:strVal val="1+#ppt_w/2"/>
                                          </p:val>
                                        </p:tav>
                                        <p:tav tm="100000">
                                          <p:val>
                                            <p:strVal val="#ppt_x"/>
                                          </p:val>
                                        </p:tav>
                                      </p:tavLst>
                                    </p:anim>
                                    <p:anim calcmode="lin" valueType="num">
                                      <p:cBhvr additive="base">
                                        <p:cTn id="8" dur="500" fill="hold"/>
                                        <p:tgtEl>
                                          <p:spTgt spid="1873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8"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90115" name="Text Box 4"/>
          <p:cNvSpPr txBox="1">
            <a:spLocks noChangeArrowheads="1"/>
          </p:cNvSpPr>
          <p:nvPr/>
        </p:nvSpPr>
        <p:spPr bwMode="auto">
          <a:xfrm>
            <a:off x="971550" y="2349500"/>
            <a:ext cx="7561263" cy="336550"/>
          </a:xfrm>
          <a:prstGeom prst="rect">
            <a:avLst/>
          </a:prstGeom>
          <a:noFill/>
          <a:ln w="9525">
            <a:noFill/>
            <a:miter lim="800000"/>
            <a:headEnd/>
            <a:tailEnd/>
          </a:ln>
        </p:spPr>
        <p:txBody>
          <a:bodyPr>
            <a:spAutoFit/>
          </a:bodyPr>
          <a:lstStyle/>
          <a:p>
            <a:pPr marL="1430338" indent="-1430338">
              <a:spcBef>
                <a:spcPct val="50000"/>
              </a:spcBef>
            </a:pPr>
            <a:r>
              <a:rPr lang="de-AT">
                <a:solidFill>
                  <a:srgbClr val="008000"/>
                </a:solidFill>
              </a:rPr>
              <a:t>Appendix F –</a:t>
            </a:r>
            <a:r>
              <a:rPr lang="en-GB" b="1">
                <a:solidFill>
                  <a:srgbClr val="008000"/>
                </a:solidFill>
              </a:rPr>
              <a:t> Chess960 Rules</a:t>
            </a:r>
            <a:endParaRPr lang="de-AT" b="1">
              <a:solidFill>
                <a:srgbClr val="008000"/>
              </a:solidFill>
            </a:endParaRPr>
          </a:p>
        </p:txBody>
      </p:sp>
      <p:sp>
        <p:nvSpPr>
          <p:cNvPr id="187398" name="Rectangle 6"/>
          <p:cNvSpPr>
            <a:spLocks noChangeArrowheads="1"/>
          </p:cNvSpPr>
          <p:nvPr/>
        </p:nvSpPr>
        <p:spPr bwMode="auto">
          <a:xfrm>
            <a:off x="1500188" y="3702050"/>
            <a:ext cx="5735637" cy="338138"/>
          </a:xfrm>
          <a:prstGeom prst="rect">
            <a:avLst/>
          </a:prstGeom>
          <a:noFill/>
          <a:ln w="9525">
            <a:noFill/>
            <a:miter lim="800000"/>
            <a:headEnd/>
            <a:tailEnd/>
          </a:ln>
        </p:spPr>
        <p:txBody>
          <a:bodyPr anchor="ctr">
            <a:spAutoFit/>
          </a:bodyPr>
          <a:lstStyle/>
          <a:p>
            <a:pPr algn="just"/>
            <a:r>
              <a:rPr lang="en-GB"/>
              <a:t>This appendix to the Laws of Chess is not part of our seminar</a:t>
            </a:r>
            <a:endParaRPr lang="de-A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87398"/>
                                        </p:tgtEl>
                                        <p:attrNameLst>
                                          <p:attrName>style.visibility</p:attrName>
                                        </p:attrNameLst>
                                      </p:cBhvr>
                                      <p:to>
                                        <p:strVal val="visible"/>
                                      </p:to>
                                    </p:set>
                                    <p:anim calcmode="lin" valueType="num">
                                      <p:cBhvr additive="base">
                                        <p:cTn id="7" dur="500" fill="hold"/>
                                        <p:tgtEl>
                                          <p:spTgt spid="187398"/>
                                        </p:tgtEl>
                                        <p:attrNameLst>
                                          <p:attrName>ppt_x</p:attrName>
                                        </p:attrNameLst>
                                      </p:cBhvr>
                                      <p:tavLst>
                                        <p:tav tm="0">
                                          <p:val>
                                            <p:strVal val="1+#ppt_w/2"/>
                                          </p:val>
                                        </p:tav>
                                        <p:tav tm="100000">
                                          <p:val>
                                            <p:strVal val="#ppt_x"/>
                                          </p:val>
                                        </p:tav>
                                      </p:tavLst>
                                    </p:anim>
                                    <p:anim calcmode="lin" valueType="num">
                                      <p:cBhvr additive="base">
                                        <p:cTn id="8" dur="500" fill="hold"/>
                                        <p:tgtEl>
                                          <p:spTgt spid="18739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8"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Text Box 5"/>
          <p:cNvSpPr txBox="1">
            <a:spLocks noChangeArrowheads="1"/>
          </p:cNvSpPr>
          <p:nvPr/>
        </p:nvSpPr>
        <p:spPr bwMode="auto">
          <a:xfrm>
            <a:off x="1692275" y="2636912"/>
            <a:ext cx="5616575" cy="461665"/>
          </a:xfrm>
          <a:prstGeom prst="rect">
            <a:avLst/>
          </a:prstGeom>
          <a:noFill/>
          <a:ln w="9525">
            <a:noFill/>
            <a:miter lim="800000"/>
            <a:headEnd/>
            <a:tailEnd/>
          </a:ln>
        </p:spPr>
        <p:txBody>
          <a:bodyPr wrap="square">
            <a:spAutoFit/>
          </a:bodyPr>
          <a:lstStyle/>
          <a:p>
            <a:pPr algn="ctr">
              <a:spcBef>
                <a:spcPct val="50000"/>
              </a:spcBef>
            </a:pPr>
            <a:r>
              <a:rPr lang="de-AT" sz="2400" dirty="0" smtClean="0">
                <a:solidFill>
                  <a:srgbClr val="008000"/>
                </a:solidFill>
              </a:rPr>
              <a:t>MaTakk fyrir mig</a:t>
            </a:r>
            <a:endParaRPr lang="de-AT" sz="2400" dirty="0">
              <a:solidFill>
                <a:srgbClr val="008000"/>
              </a:solidFill>
            </a:endParaRPr>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051" name="Text Box 3"/>
          <p:cNvSpPr txBox="1">
            <a:spLocks noChangeArrowheads="1"/>
          </p:cNvSpPr>
          <p:nvPr/>
        </p:nvSpPr>
        <p:spPr bwMode="auto">
          <a:xfrm>
            <a:off x="1285875" y="2940050"/>
            <a:ext cx="6715125" cy="1631950"/>
          </a:xfrm>
          <a:prstGeom prst="rect">
            <a:avLst/>
          </a:prstGeom>
          <a:noFill/>
          <a:ln w="9525">
            <a:noFill/>
            <a:miter lim="800000"/>
            <a:headEnd/>
            <a:tailEnd/>
          </a:ln>
        </p:spPr>
        <p:txBody>
          <a:bodyPr>
            <a:spAutoFit/>
          </a:bodyPr>
          <a:lstStyle/>
          <a:p>
            <a:pPr algn="ctr">
              <a:spcBef>
                <a:spcPct val="50000"/>
              </a:spcBef>
            </a:pPr>
            <a:r>
              <a:rPr lang="de-AT" sz="4000" b="1">
                <a:solidFill>
                  <a:schemeClr val="accent2"/>
                </a:solidFill>
                <a:latin typeface="Arial" charset="0"/>
              </a:rPr>
              <a:t>FIDE</a:t>
            </a:r>
          </a:p>
          <a:p>
            <a:pPr algn="ctr">
              <a:spcBef>
                <a:spcPct val="50000"/>
              </a:spcBef>
            </a:pPr>
            <a:r>
              <a:rPr lang="de-AT" sz="4000" b="1">
                <a:solidFill>
                  <a:schemeClr val="accent2"/>
                </a:solidFill>
                <a:latin typeface="Arial" charset="0"/>
              </a:rPr>
              <a:t>Rating Regulations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9458" name="Rectangle 3"/>
          <p:cNvSpPr>
            <a:spLocks noGrp="1" noChangeArrowheads="1"/>
          </p:cNvSpPr>
          <p:nvPr>
            <p:ph type="body" idx="1"/>
          </p:nvPr>
        </p:nvSpPr>
        <p:spPr>
          <a:xfrm>
            <a:off x="755650" y="2492375"/>
            <a:ext cx="7816850" cy="3384550"/>
          </a:xfrm>
        </p:spPr>
        <p:txBody>
          <a:bodyPr/>
          <a:lstStyle/>
          <a:p>
            <a:pPr marL="536575" indent="-536575">
              <a:buFontTx/>
              <a:buNone/>
            </a:pPr>
            <a:r>
              <a:rPr lang="en-GB" sz="1600" smtClean="0"/>
              <a:t>4.6.a	in the case of a capture, when the captured piece has been removed from the chessboard and the player, having placed his own piece on its new square, has released this capturing piece from his hand;</a:t>
            </a:r>
            <a:endParaRPr lang="de-AT" sz="1600" smtClean="0"/>
          </a:p>
          <a:p>
            <a:pPr marL="536575" indent="-536575">
              <a:buFontTx/>
              <a:buNone/>
            </a:pPr>
            <a:r>
              <a:rPr lang="en-GB" sz="1600" smtClean="0"/>
              <a:t>4.6.b	in the case of castling, when the player's hand has released the rook on the square previously crossed by the king. When the player has released the king from his hand, the move is not yet made, but the player no longer has the right to make any move other than castling on that side, if this is legal;</a:t>
            </a:r>
            <a:endParaRPr lang="de-AT" sz="1600" smtClean="0"/>
          </a:p>
          <a:p>
            <a:pPr marL="536575" indent="-536575">
              <a:buFontTx/>
              <a:buNone/>
            </a:pPr>
            <a:r>
              <a:rPr lang="en-GB" sz="1600" smtClean="0"/>
              <a:t>4.6.c	in the case of the promotion of a pawn, when the pawn has been removed from the chessboard and the player's hand has released the new piece after placing it on the promotion square. If the player has released from his hand the pawn that has reached the promotion square, the move is not yet made, but the player no longer has the right to play the pawn to another square.</a:t>
            </a:r>
            <a:endParaRPr lang="de-AT" sz="1600" smtClean="0"/>
          </a:p>
        </p:txBody>
      </p:sp>
      <p:sp>
        <p:nvSpPr>
          <p:cNvPr id="19459" name="Text Box 4"/>
          <p:cNvSpPr>
            <a:spLocks noGrp="1" noChangeArrowheads="1"/>
          </p:cNvSpPr>
          <p:nvPr>
            <p:ph type="title"/>
          </p:nvPr>
        </p:nvSpPr>
        <p:spPr>
          <a:xfrm>
            <a:off x="2339752" y="765175"/>
            <a:ext cx="4896073" cy="711200"/>
          </a:xfrm>
          <a:noFill/>
        </p:spPr>
        <p:txBody>
          <a:bodyPr/>
          <a:lstStyle/>
          <a:p>
            <a:pPr eaLnBrk="1" hangingPunct="1">
              <a:spcBef>
                <a:spcPct val="50000"/>
              </a:spcBef>
            </a:pPr>
            <a:r>
              <a:rPr lang="en-GB" sz="2400" b="1" dirty="0" smtClean="0">
                <a:solidFill>
                  <a:srgbClr val="008000"/>
                </a:solidFill>
              </a:rPr>
              <a:t>A move is made</a:t>
            </a:r>
            <a:endParaRPr lang="de-AT" sz="2400" b="1" dirty="0" smtClean="0">
              <a:solidFill>
                <a:srgbClr val="008000"/>
              </a:solidFill>
            </a:endParaRPr>
          </a:p>
        </p:txBody>
      </p:sp>
      <p:sp>
        <p:nvSpPr>
          <p:cNvPr id="5" name="Interaktive Schaltfläche: Zurückkehren 4">
            <a:hlinkClick r:id="" action="ppaction://hlinkshowjump?jump=lastslideviewed" highlightClick="1"/>
          </p:cNvPr>
          <p:cNvSpPr/>
          <p:nvPr/>
        </p:nvSpPr>
        <p:spPr>
          <a:xfrm>
            <a:off x="8358188" y="6143625"/>
            <a:ext cx="571500" cy="500063"/>
          </a:xfrm>
          <a:prstGeom prst="actionButtonReturn">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3075"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
        <p:nvSpPr>
          <p:cNvPr id="3076" name="Text Box 4"/>
          <p:cNvSpPr txBox="1">
            <a:spLocks noChangeArrowheads="1"/>
          </p:cNvSpPr>
          <p:nvPr/>
        </p:nvSpPr>
        <p:spPr bwMode="auto">
          <a:xfrm>
            <a:off x="838200" y="2711450"/>
            <a:ext cx="7467600" cy="954088"/>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Any change of these regulations will come into effect on 1st July of the year following the decision by the General Assembly. </a:t>
            </a:r>
          </a:p>
          <a:p>
            <a:pPr>
              <a:spcBef>
                <a:spcPct val="50000"/>
              </a:spcBef>
            </a:pPr>
            <a:r>
              <a:rPr lang="en-US" sz="1600">
                <a:latin typeface="Arial" charset="0"/>
                <a:cs typeface="Arial" charset="0"/>
              </a:rPr>
              <a:t>For tournaments, such changes will apply to those starting on or after that date.</a:t>
            </a:r>
            <a:endParaRPr lang="de-AT" sz="1600">
              <a:latin typeface="Arial" charset="0"/>
              <a:cs typeface="Arial" charset="0"/>
            </a:endParaRPr>
          </a:p>
        </p:txBody>
      </p:sp>
      <p:sp>
        <p:nvSpPr>
          <p:cNvPr id="9221" name="Rectangle 5"/>
          <p:cNvSpPr>
            <a:spLocks noChangeArrowheads="1"/>
          </p:cNvSpPr>
          <p:nvPr/>
        </p:nvSpPr>
        <p:spPr bwMode="auto">
          <a:xfrm>
            <a:off x="857250" y="3857625"/>
            <a:ext cx="7572375" cy="954088"/>
          </a:xfrm>
          <a:prstGeom prst="rect">
            <a:avLst/>
          </a:prstGeom>
          <a:noFill/>
          <a:ln w="9525">
            <a:noFill/>
            <a:miter lim="800000"/>
            <a:headEnd/>
            <a:tailEnd/>
          </a:ln>
        </p:spPr>
        <p:txBody>
          <a:bodyPr>
            <a:spAutoFit/>
          </a:bodyPr>
          <a:lstStyle/>
          <a:p>
            <a:pPr>
              <a:spcBef>
                <a:spcPct val="50000"/>
              </a:spcBef>
            </a:pPr>
            <a:r>
              <a:rPr lang="en-US" sz="1600">
                <a:latin typeface="Arial" charset="0"/>
              </a:rPr>
              <a:t>In principle, all important events should be rated.</a:t>
            </a:r>
          </a:p>
          <a:p>
            <a:pPr>
              <a:spcBef>
                <a:spcPct val="50000"/>
              </a:spcBef>
            </a:pPr>
            <a:r>
              <a:rPr lang="en-US" sz="1600">
                <a:latin typeface="Arial" charset="0"/>
              </a:rPr>
              <a:t>All top level tournaments may be rated by FIDE even if no rating report is submitted by the federation of the territory in which the event is held.</a:t>
            </a:r>
            <a:endParaRPr lang="de-AT" sz="1600">
              <a:latin typeface="Arial" charset="0"/>
            </a:endParaRPr>
          </a:p>
        </p:txBody>
      </p:sp>
      <p:sp>
        <p:nvSpPr>
          <p:cNvPr id="9" name="Rectangle 5"/>
          <p:cNvSpPr>
            <a:spLocks noChangeArrowheads="1"/>
          </p:cNvSpPr>
          <p:nvPr/>
        </p:nvSpPr>
        <p:spPr bwMode="auto">
          <a:xfrm>
            <a:off x="857250" y="5286375"/>
            <a:ext cx="7358063" cy="830263"/>
          </a:xfrm>
          <a:prstGeom prst="rect">
            <a:avLst/>
          </a:prstGeom>
          <a:noFill/>
          <a:ln w="9525">
            <a:noFill/>
            <a:miter lim="800000"/>
            <a:headEnd/>
            <a:tailEnd/>
          </a:ln>
        </p:spPr>
        <p:txBody>
          <a:bodyPr>
            <a:spAutoFit/>
          </a:bodyPr>
          <a:lstStyle/>
          <a:p>
            <a:r>
              <a:rPr lang="en-GB" sz="1600">
                <a:latin typeface="Arial" charset="0"/>
              </a:rPr>
              <a:t>All official FIDE tournaments, as listed in the FIDE Handbook, are always rated. The organiser is responsible for sending the results and is also responsible for the fees.</a:t>
            </a:r>
            <a:endParaRPr lang="de-AT" sz="1600">
              <a:latin typeface="Arial"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0-#ppt_w/2"/>
                                          </p:val>
                                        </p:tav>
                                        <p:tav tm="100000">
                                          <p:val>
                                            <p:strVal val="#ppt_x"/>
                                          </p:val>
                                        </p:tav>
                                      </p:tavLst>
                                    </p:anim>
                                    <p:anim calcmode="lin" valueType="num">
                                      <p:cBhvr additive="base">
                                        <p:cTn id="8" dur="10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
                                        </p:tgtEl>
                                        <p:attrNameLst>
                                          <p:attrName>style.visibility</p:attrName>
                                        </p:attrNameLst>
                                      </p:cBhvr>
                                      <p:to>
                                        <p:strVal val="visible"/>
                                      </p:to>
                                    </p:set>
                                    <p:anim calcmode="lin" valueType="num">
                                      <p:cBhvr additive="base">
                                        <p:cTn id="13" dur="1000" fill="hold"/>
                                        <p:tgtEl>
                                          <p:spTgt spid="9"/>
                                        </p:tgtEl>
                                        <p:attrNameLst>
                                          <p:attrName>ppt_x</p:attrName>
                                        </p:attrNameLst>
                                      </p:cBhvr>
                                      <p:tavLst>
                                        <p:tav tm="0">
                                          <p:val>
                                            <p:strVal val="0-#ppt_w/2"/>
                                          </p:val>
                                        </p:tav>
                                        <p:tav tm="100000">
                                          <p:val>
                                            <p:strVal val="#ppt_x"/>
                                          </p:val>
                                        </p:tav>
                                      </p:tavLst>
                                    </p:anim>
                                    <p:anim calcmode="lin" valueType="num">
                                      <p:cBhvr additive="base">
                                        <p:cTn id="14"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9" grpId="0"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4099" name="Text Box 4"/>
          <p:cNvSpPr txBox="1">
            <a:spLocks noChangeArrowheads="1"/>
          </p:cNvSpPr>
          <p:nvPr/>
        </p:nvSpPr>
        <p:spPr bwMode="auto">
          <a:xfrm>
            <a:off x="838200" y="2711450"/>
            <a:ext cx="7467600" cy="584200"/>
          </a:xfrm>
          <a:prstGeom prst="rect">
            <a:avLst/>
          </a:prstGeom>
          <a:noFill/>
          <a:ln w="9525">
            <a:noFill/>
            <a:miter lim="800000"/>
            <a:headEnd/>
            <a:tailEnd/>
          </a:ln>
        </p:spPr>
        <p:txBody>
          <a:bodyPr>
            <a:spAutoFit/>
          </a:bodyPr>
          <a:lstStyle/>
          <a:p>
            <a:pPr>
              <a:spcBef>
                <a:spcPct val="50000"/>
              </a:spcBef>
            </a:pPr>
            <a:r>
              <a:rPr lang="en-US" sz="1600">
                <a:latin typeface="Arial" charset="0"/>
              </a:rPr>
              <a:t>Tournaments to be rated must be pre-registered by the federation that will be responsible for the sending of results and rating fees</a:t>
            </a:r>
            <a:endParaRPr lang="de-AT" sz="1600">
              <a:latin typeface="Arial" charset="0"/>
            </a:endParaRPr>
          </a:p>
        </p:txBody>
      </p:sp>
      <p:sp>
        <p:nvSpPr>
          <p:cNvPr id="9221" name="Rectangle 5"/>
          <p:cNvSpPr>
            <a:spLocks noChangeArrowheads="1"/>
          </p:cNvSpPr>
          <p:nvPr/>
        </p:nvSpPr>
        <p:spPr bwMode="auto">
          <a:xfrm>
            <a:off x="857250" y="3571875"/>
            <a:ext cx="7118350" cy="338138"/>
          </a:xfrm>
          <a:prstGeom prst="rect">
            <a:avLst/>
          </a:prstGeom>
          <a:noFill/>
          <a:ln w="9525">
            <a:noFill/>
            <a:miter lim="800000"/>
            <a:headEnd/>
            <a:tailEnd/>
          </a:ln>
        </p:spPr>
        <p:txBody>
          <a:bodyPr wrap="none">
            <a:spAutoFit/>
          </a:bodyPr>
          <a:lstStyle/>
          <a:p>
            <a:pPr marL="457200" indent="-457200">
              <a:spcBef>
                <a:spcPct val="50000"/>
              </a:spcBef>
              <a:tabLst>
                <a:tab pos="1085850" algn="l"/>
              </a:tabLst>
            </a:pPr>
            <a:r>
              <a:rPr lang="en-US" sz="1600">
                <a:latin typeface="Arial" charset="0"/>
              </a:rPr>
              <a:t>The tournament must be registered one month before the tournament starts</a:t>
            </a:r>
            <a:r>
              <a:rPr lang="de-AT" sz="1600">
                <a:latin typeface="Arial" charset="0"/>
              </a:rPr>
              <a:t>.</a:t>
            </a:r>
          </a:p>
        </p:txBody>
      </p:sp>
      <p:sp>
        <p:nvSpPr>
          <p:cNvPr id="9" name="Rectangle 5"/>
          <p:cNvSpPr>
            <a:spLocks noChangeArrowheads="1"/>
          </p:cNvSpPr>
          <p:nvPr/>
        </p:nvSpPr>
        <p:spPr bwMode="auto">
          <a:xfrm>
            <a:off x="857250" y="5429250"/>
            <a:ext cx="7572375" cy="830263"/>
          </a:xfrm>
          <a:prstGeom prst="rect">
            <a:avLst/>
          </a:prstGeom>
          <a:noFill/>
          <a:ln w="9525">
            <a:noFill/>
            <a:miter lim="800000"/>
            <a:headEnd/>
            <a:tailEnd/>
          </a:ln>
        </p:spPr>
        <p:txBody>
          <a:bodyPr>
            <a:spAutoFit/>
          </a:bodyPr>
          <a:lstStyle/>
          <a:p>
            <a:r>
              <a:rPr lang="en-GB" sz="1600">
                <a:latin typeface="Arial" charset="0"/>
              </a:rPr>
              <a:t>The right is reserved not to rate a specific event. The Chief Organizer of the event has the right to appeal to the Qualification Commission. Such an appeal must be made within seven days of communicating the decision.</a:t>
            </a:r>
            <a:endParaRPr lang="de-AT" sz="1600">
              <a:latin typeface="Arial" charset="0"/>
            </a:endParaRPr>
          </a:p>
        </p:txBody>
      </p:sp>
      <p:sp>
        <p:nvSpPr>
          <p:cNvPr id="7" name="Rectangle 5"/>
          <p:cNvSpPr>
            <a:spLocks noChangeArrowheads="1"/>
          </p:cNvSpPr>
          <p:nvPr/>
        </p:nvSpPr>
        <p:spPr bwMode="auto">
          <a:xfrm>
            <a:off x="857250" y="4162425"/>
            <a:ext cx="7500938" cy="830263"/>
          </a:xfrm>
          <a:prstGeom prst="rect">
            <a:avLst/>
          </a:prstGeom>
          <a:noFill/>
          <a:ln w="9525">
            <a:noFill/>
            <a:miter lim="800000"/>
            <a:headEnd/>
            <a:tailEnd/>
          </a:ln>
        </p:spPr>
        <p:txBody>
          <a:bodyPr>
            <a:spAutoFit/>
          </a:bodyPr>
          <a:lstStyle/>
          <a:p>
            <a:r>
              <a:rPr lang="en-GB" sz="1600">
                <a:latin typeface="Arial" charset="0"/>
              </a:rPr>
              <a:t>The Qualification Commission Chairman may refuse to register an event. Also he may allow an event to be rated which has been registered less than one month before the tournament starts.</a:t>
            </a:r>
            <a:endParaRPr lang="de-AT" sz="1600">
              <a:latin typeface="Arial" charset="0"/>
            </a:endParaRPr>
          </a:p>
        </p:txBody>
      </p:sp>
      <p:sp>
        <p:nvSpPr>
          <p:cNvPr id="4103"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0-#ppt_w/2"/>
                                          </p:val>
                                        </p:tav>
                                        <p:tav tm="100000">
                                          <p:val>
                                            <p:strVal val="#ppt_x"/>
                                          </p:val>
                                        </p:tav>
                                      </p:tavLst>
                                    </p:anim>
                                    <p:anim calcmode="lin" valueType="num">
                                      <p:cBhvr additive="base">
                                        <p:cTn id="8" dur="10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0-#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9" grpId="0" autoUpdateAnimBg="0"/>
      <p:bldP spid="7" grpId="0"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5123" name="Text Box 4"/>
          <p:cNvSpPr txBox="1">
            <a:spLocks noChangeArrowheads="1"/>
          </p:cNvSpPr>
          <p:nvPr/>
        </p:nvSpPr>
        <p:spPr bwMode="auto">
          <a:xfrm>
            <a:off x="838200" y="3714750"/>
            <a:ext cx="7467600" cy="954107"/>
          </a:xfrm>
          <a:prstGeom prst="rect">
            <a:avLst/>
          </a:prstGeom>
          <a:noFill/>
          <a:ln w="9525">
            <a:noFill/>
            <a:miter lim="800000"/>
            <a:headEnd/>
            <a:tailEnd/>
          </a:ln>
        </p:spPr>
        <p:txBody>
          <a:bodyPr>
            <a:spAutoFit/>
          </a:bodyPr>
          <a:lstStyle/>
          <a:p>
            <a:pPr>
              <a:spcBef>
                <a:spcPct val="50000"/>
              </a:spcBef>
            </a:pPr>
            <a:r>
              <a:rPr lang="en-US" sz="1600" dirty="0">
                <a:latin typeface="Arial" charset="0"/>
              </a:rPr>
              <a:t>Rating floor referred to in the following text is the minimum rating to be published, </a:t>
            </a:r>
          </a:p>
          <a:p>
            <a:pPr>
              <a:spcBef>
                <a:spcPct val="50000"/>
              </a:spcBef>
            </a:pPr>
            <a:r>
              <a:rPr lang="en-US" sz="1600" dirty="0">
                <a:latin typeface="Arial" charset="0"/>
              </a:rPr>
              <a:t>after 1.7.2009 the floor will be 1200</a:t>
            </a:r>
            <a:r>
              <a:rPr lang="en-US" sz="1600" dirty="0" smtClean="0">
                <a:latin typeface="Arial" charset="0"/>
              </a:rPr>
              <a:t>. Now the rating floor is 1000</a:t>
            </a:r>
            <a:r>
              <a:rPr lang="de-AT" sz="1600" dirty="0" smtClean="0">
                <a:latin typeface="Arial" charset="0"/>
              </a:rPr>
              <a:t> .</a:t>
            </a:r>
            <a:endParaRPr lang="en-US" sz="1600" dirty="0" smtClean="0">
              <a:latin typeface="Arial" charset="0"/>
            </a:endParaRPr>
          </a:p>
        </p:txBody>
      </p:sp>
      <p:sp>
        <p:nvSpPr>
          <p:cNvPr id="5124"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6147"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Minumum playing time in FIDE – B.02.1.0</a:t>
            </a:r>
          </a:p>
        </p:txBody>
      </p:sp>
      <p:sp>
        <p:nvSpPr>
          <p:cNvPr id="2053" name="Rectangle 5"/>
          <p:cNvSpPr>
            <a:spLocks noChangeArrowheads="1"/>
          </p:cNvSpPr>
          <p:nvPr/>
        </p:nvSpPr>
        <p:spPr bwMode="auto">
          <a:xfrm>
            <a:off x="762000" y="3625850"/>
            <a:ext cx="7772400" cy="336550"/>
          </a:xfrm>
          <a:prstGeom prst="rect">
            <a:avLst/>
          </a:prstGeom>
          <a:noFill/>
          <a:ln w="9525">
            <a:noFill/>
            <a:miter lim="800000"/>
            <a:headEnd/>
            <a:tailEnd/>
          </a:ln>
        </p:spPr>
        <p:txBody>
          <a:bodyPr>
            <a:spAutoFit/>
          </a:bodyPr>
          <a:lstStyle/>
          <a:p>
            <a:pPr marL="279400" indent="-279400">
              <a:spcBef>
                <a:spcPct val="50000"/>
              </a:spcBef>
              <a:buFont typeface="Wingdings" pitchFamily="2" charset="2"/>
              <a:buChar char="Ø"/>
            </a:pPr>
            <a:r>
              <a:rPr lang="de-DE" sz="1600">
                <a:latin typeface="Arial" charset="0"/>
              </a:rPr>
              <a:t>a minimum of 120 minutes per player</a:t>
            </a:r>
            <a:r>
              <a:rPr lang="de-AT" sz="1600">
                <a:latin typeface="Arial" charset="0"/>
              </a:rPr>
              <a:t>, if one of the players is rated 2200 or more</a:t>
            </a:r>
          </a:p>
        </p:txBody>
      </p:sp>
      <p:sp>
        <p:nvSpPr>
          <p:cNvPr id="2058" name="Rectangle 10"/>
          <p:cNvSpPr>
            <a:spLocks noChangeArrowheads="1"/>
          </p:cNvSpPr>
          <p:nvPr/>
        </p:nvSpPr>
        <p:spPr bwMode="auto">
          <a:xfrm>
            <a:off x="762000" y="4064000"/>
            <a:ext cx="7605713" cy="457200"/>
          </a:xfrm>
          <a:prstGeom prst="rect">
            <a:avLst/>
          </a:prstGeom>
          <a:noFill/>
          <a:ln w="9525">
            <a:noFill/>
            <a:miter lim="800000"/>
            <a:headEnd/>
            <a:tailEnd/>
          </a:ln>
        </p:spPr>
        <p:txBody>
          <a:bodyPr wrap="none">
            <a:spAutoFit/>
          </a:bodyPr>
          <a:lstStyle/>
          <a:p>
            <a:pPr marL="290513" indent="-290513">
              <a:spcBef>
                <a:spcPct val="50000"/>
              </a:spcBef>
              <a:buFont typeface="Wingdings" pitchFamily="2" charset="2"/>
              <a:buChar char="Ø"/>
            </a:pPr>
            <a:r>
              <a:rPr lang="de-DE" sz="1600">
                <a:latin typeface="Arial" charset="0"/>
              </a:rPr>
              <a:t>a minimum of 90 minutes per player</a:t>
            </a:r>
            <a:r>
              <a:rPr lang="de-AT" sz="1600">
                <a:latin typeface="Arial" charset="0"/>
              </a:rPr>
              <a:t>, if one of the players is rated</a:t>
            </a:r>
            <a:r>
              <a:rPr lang="de-AT"/>
              <a:t> </a:t>
            </a:r>
            <a:r>
              <a:rPr lang="de-AT" sz="1600">
                <a:latin typeface="Arial" charset="0"/>
              </a:rPr>
              <a:t>1600 or more</a:t>
            </a:r>
          </a:p>
        </p:txBody>
      </p:sp>
      <p:sp>
        <p:nvSpPr>
          <p:cNvPr id="2059" name="Rectangle 11"/>
          <p:cNvSpPr>
            <a:spLocks noChangeArrowheads="1"/>
          </p:cNvSpPr>
          <p:nvPr/>
        </p:nvSpPr>
        <p:spPr bwMode="auto">
          <a:xfrm>
            <a:off x="762000" y="4597400"/>
            <a:ext cx="7410450" cy="457200"/>
          </a:xfrm>
          <a:prstGeom prst="rect">
            <a:avLst/>
          </a:prstGeom>
          <a:noFill/>
          <a:ln w="9525">
            <a:noFill/>
            <a:miter lim="800000"/>
            <a:headEnd/>
            <a:tailEnd/>
          </a:ln>
        </p:spPr>
        <p:txBody>
          <a:bodyPr wrap="none">
            <a:spAutoFit/>
          </a:bodyPr>
          <a:lstStyle/>
          <a:p>
            <a:pPr marL="290513" indent="-290513">
              <a:spcBef>
                <a:spcPct val="50000"/>
              </a:spcBef>
              <a:buFont typeface="Wingdings" pitchFamily="2" charset="2"/>
              <a:buChar char="Ø"/>
            </a:pPr>
            <a:r>
              <a:rPr lang="de-DE" sz="1600">
                <a:latin typeface="Arial" charset="0"/>
              </a:rPr>
              <a:t>a minimum of 60 minutes per player</a:t>
            </a:r>
            <a:r>
              <a:rPr lang="de-AT" sz="1600">
                <a:latin typeface="Arial" charset="0"/>
              </a:rPr>
              <a:t>, if all the players are rated</a:t>
            </a:r>
            <a:r>
              <a:rPr lang="de-AT"/>
              <a:t> </a:t>
            </a:r>
            <a:r>
              <a:rPr lang="de-AT" sz="1600">
                <a:latin typeface="Arial" charset="0"/>
              </a:rPr>
              <a:t>1600 or lower</a:t>
            </a:r>
          </a:p>
        </p:txBody>
      </p:sp>
      <p:sp>
        <p:nvSpPr>
          <p:cNvPr id="10" name="Rectangle 11"/>
          <p:cNvSpPr>
            <a:spLocks noChangeArrowheads="1"/>
          </p:cNvSpPr>
          <p:nvPr/>
        </p:nvSpPr>
        <p:spPr bwMode="auto">
          <a:xfrm>
            <a:off x="785813" y="5429250"/>
            <a:ext cx="7500937" cy="584200"/>
          </a:xfrm>
          <a:prstGeom prst="rect">
            <a:avLst/>
          </a:prstGeom>
          <a:noFill/>
          <a:ln w="9525">
            <a:noFill/>
            <a:miter lim="800000"/>
            <a:headEnd/>
            <a:tailEnd/>
          </a:ln>
        </p:spPr>
        <p:txBody>
          <a:bodyPr>
            <a:spAutoFit/>
          </a:bodyPr>
          <a:lstStyle/>
          <a:p>
            <a:pPr marL="290513" indent="-290513">
              <a:spcBef>
                <a:spcPct val="50000"/>
              </a:spcBef>
              <a:buFont typeface="Wingdings" pitchFamily="2" charset="2"/>
              <a:buChar char="Ø"/>
            </a:pPr>
            <a:r>
              <a:rPr lang="en-US" sz="1600">
                <a:latin typeface="Arial" charset="0"/>
              </a:rPr>
              <a:t>Where a certain number of moves is specified in the first time control, it shall be 40 moves</a:t>
            </a:r>
            <a:endParaRPr lang="de-AT" sz="1600">
              <a:latin typeface="Arial" charset="0"/>
            </a:endParaRPr>
          </a:p>
        </p:txBody>
      </p:sp>
      <p:sp>
        <p:nvSpPr>
          <p:cNvPr id="6152"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053"/>
                                        </p:tgtEl>
                                        <p:attrNameLst>
                                          <p:attrName>style.visibility</p:attrName>
                                        </p:attrNameLst>
                                      </p:cBhvr>
                                      <p:to>
                                        <p:strVal val="visible"/>
                                      </p:to>
                                    </p:set>
                                    <p:anim calcmode="lin" valueType="num">
                                      <p:cBhvr additive="base">
                                        <p:cTn id="7" dur="1000" fill="hold"/>
                                        <p:tgtEl>
                                          <p:spTgt spid="2053"/>
                                        </p:tgtEl>
                                        <p:attrNameLst>
                                          <p:attrName>ppt_x</p:attrName>
                                        </p:attrNameLst>
                                      </p:cBhvr>
                                      <p:tavLst>
                                        <p:tav tm="0">
                                          <p:val>
                                            <p:strVal val="1+#ppt_w/2"/>
                                          </p:val>
                                        </p:tav>
                                        <p:tav tm="100000">
                                          <p:val>
                                            <p:strVal val="#ppt_x"/>
                                          </p:val>
                                        </p:tav>
                                      </p:tavLst>
                                    </p:anim>
                                    <p:anim calcmode="lin" valueType="num">
                                      <p:cBhvr additive="base">
                                        <p:cTn id="8" dur="1000" fill="hold"/>
                                        <p:tgtEl>
                                          <p:spTgt spid="205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2058"/>
                                        </p:tgtEl>
                                        <p:attrNameLst>
                                          <p:attrName>style.visibility</p:attrName>
                                        </p:attrNameLst>
                                      </p:cBhvr>
                                      <p:to>
                                        <p:strVal val="visible"/>
                                      </p:to>
                                    </p:set>
                                    <p:anim calcmode="lin" valueType="num">
                                      <p:cBhvr additive="base">
                                        <p:cTn id="13" dur="1000" fill="hold"/>
                                        <p:tgtEl>
                                          <p:spTgt spid="2058"/>
                                        </p:tgtEl>
                                        <p:attrNameLst>
                                          <p:attrName>ppt_x</p:attrName>
                                        </p:attrNameLst>
                                      </p:cBhvr>
                                      <p:tavLst>
                                        <p:tav tm="0">
                                          <p:val>
                                            <p:strVal val="1+#ppt_w/2"/>
                                          </p:val>
                                        </p:tav>
                                        <p:tav tm="100000">
                                          <p:val>
                                            <p:strVal val="#ppt_x"/>
                                          </p:val>
                                        </p:tav>
                                      </p:tavLst>
                                    </p:anim>
                                    <p:anim calcmode="lin" valueType="num">
                                      <p:cBhvr additive="base">
                                        <p:cTn id="14" dur="1000" fill="hold"/>
                                        <p:tgtEl>
                                          <p:spTgt spid="205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2059"/>
                                        </p:tgtEl>
                                        <p:attrNameLst>
                                          <p:attrName>style.visibility</p:attrName>
                                        </p:attrNameLst>
                                      </p:cBhvr>
                                      <p:to>
                                        <p:strVal val="visible"/>
                                      </p:to>
                                    </p:set>
                                    <p:anim calcmode="lin" valueType="num">
                                      <p:cBhvr additive="base">
                                        <p:cTn id="19" dur="1000" fill="hold"/>
                                        <p:tgtEl>
                                          <p:spTgt spid="2059"/>
                                        </p:tgtEl>
                                        <p:attrNameLst>
                                          <p:attrName>ppt_x</p:attrName>
                                        </p:attrNameLst>
                                      </p:cBhvr>
                                      <p:tavLst>
                                        <p:tav tm="0">
                                          <p:val>
                                            <p:strVal val="1+#ppt_w/2"/>
                                          </p:val>
                                        </p:tav>
                                        <p:tav tm="100000">
                                          <p:val>
                                            <p:strVal val="#ppt_x"/>
                                          </p:val>
                                        </p:tav>
                                      </p:tavLst>
                                    </p:anim>
                                    <p:anim calcmode="lin" valueType="num">
                                      <p:cBhvr additive="base">
                                        <p:cTn id="20" dur="1000" fill="hold"/>
                                        <p:tgtEl>
                                          <p:spTgt spid="2059"/>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1+#ppt_w/2"/>
                                          </p:val>
                                        </p:tav>
                                        <p:tav tm="100000">
                                          <p:val>
                                            <p:strVal val="#ppt_x"/>
                                          </p:val>
                                        </p:tav>
                                      </p:tavLst>
                                    </p:anim>
                                    <p:anim calcmode="lin" valueType="num">
                                      <p:cBhvr additive="base">
                                        <p:cTn id="26"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utoUpdateAnimBg="0"/>
      <p:bldP spid="2058" grpId="0" autoUpdateAnimBg="0"/>
      <p:bldP spid="2059" grpId="0" autoUpdateAnimBg="0"/>
      <p:bldP spid="10" grpId="0"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7171" name="Text Box 4"/>
          <p:cNvSpPr txBox="1">
            <a:spLocks noChangeArrowheads="1"/>
          </p:cNvSpPr>
          <p:nvPr/>
        </p:nvSpPr>
        <p:spPr bwMode="auto">
          <a:xfrm>
            <a:off x="838200" y="3487738"/>
            <a:ext cx="7467600" cy="338137"/>
          </a:xfrm>
          <a:prstGeom prst="rect">
            <a:avLst/>
          </a:prstGeom>
          <a:noFill/>
          <a:ln w="9525">
            <a:noFill/>
            <a:miter lim="800000"/>
            <a:headEnd/>
            <a:tailEnd/>
          </a:ln>
        </p:spPr>
        <p:txBody>
          <a:bodyPr>
            <a:spAutoFit/>
          </a:bodyPr>
          <a:lstStyle/>
          <a:p>
            <a:pPr>
              <a:spcBef>
                <a:spcPct val="50000"/>
              </a:spcBef>
            </a:pPr>
            <a:r>
              <a:rPr lang="en-US" sz="1600">
                <a:latin typeface="Arial" charset="0"/>
              </a:rPr>
              <a:t>Play must take place according to the FIDE Laws of Chess. </a:t>
            </a:r>
            <a:endParaRPr lang="de-AT" sz="1600">
              <a:latin typeface="Arial" charset="0"/>
            </a:endParaRPr>
          </a:p>
        </p:txBody>
      </p:sp>
      <p:sp>
        <p:nvSpPr>
          <p:cNvPr id="9221" name="Rectangle 5"/>
          <p:cNvSpPr>
            <a:spLocks noChangeArrowheads="1"/>
          </p:cNvSpPr>
          <p:nvPr/>
        </p:nvSpPr>
        <p:spPr bwMode="auto">
          <a:xfrm>
            <a:off x="857250" y="4143375"/>
            <a:ext cx="6286500" cy="584200"/>
          </a:xfrm>
          <a:prstGeom prst="rect">
            <a:avLst/>
          </a:prstGeom>
          <a:noFill/>
          <a:ln w="9525">
            <a:noFill/>
            <a:miter lim="800000"/>
            <a:headEnd/>
            <a:tailEnd/>
          </a:ln>
        </p:spPr>
        <p:txBody>
          <a:bodyPr>
            <a:spAutoFit/>
          </a:bodyPr>
          <a:lstStyle/>
          <a:p>
            <a:pPr>
              <a:spcBef>
                <a:spcPct val="50000"/>
              </a:spcBef>
            </a:pPr>
            <a:r>
              <a:rPr lang="en-US" sz="1600">
                <a:latin typeface="Arial" charset="0"/>
              </a:rPr>
              <a:t>The federation may have minor deviations from the Laws of Chess, if approved by the Technical Commission.</a:t>
            </a:r>
            <a:endParaRPr lang="de-AT" sz="1600">
              <a:latin typeface="Arial" charset="0"/>
            </a:endParaRPr>
          </a:p>
        </p:txBody>
      </p:sp>
      <p:sp>
        <p:nvSpPr>
          <p:cNvPr id="7" name="Rectangle 5"/>
          <p:cNvSpPr>
            <a:spLocks noChangeArrowheads="1"/>
          </p:cNvSpPr>
          <p:nvPr/>
        </p:nvSpPr>
        <p:spPr bwMode="auto">
          <a:xfrm>
            <a:off x="857250" y="5130800"/>
            <a:ext cx="6286500" cy="708025"/>
          </a:xfrm>
          <a:prstGeom prst="rect">
            <a:avLst/>
          </a:prstGeom>
          <a:noFill/>
          <a:ln w="9525">
            <a:noFill/>
            <a:miter lim="800000"/>
            <a:headEnd/>
            <a:tailEnd/>
          </a:ln>
        </p:spPr>
        <p:txBody>
          <a:bodyPr>
            <a:spAutoFit/>
          </a:bodyPr>
          <a:lstStyle/>
          <a:p>
            <a:pPr>
              <a:spcBef>
                <a:spcPct val="50000"/>
              </a:spcBef>
            </a:pPr>
            <a:r>
              <a:rPr lang="en-US" sz="1600">
                <a:latin typeface="Arial" charset="0"/>
              </a:rPr>
              <a:t>not more than three rounds per day and </a:t>
            </a:r>
          </a:p>
          <a:p>
            <a:pPr>
              <a:spcBef>
                <a:spcPct val="50000"/>
              </a:spcBef>
            </a:pPr>
            <a:r>
              <a:rPr lang="en-US" sz="1600">
                <a:latin typeface="Arial" charset="0"/>
              </a:rPr>
              <a:t>a total playing time of no more than 12 hours is allowed</a:t>
            </a:r>
            <a:endParaRPr lang="de-AT" sz="1600">
              <a:latin typeface="Arial" charset="0"/>
            </a:endParaRPr>
          </a:p>
        </p:txBody>
      </p:sp>
      <p:sp>
        <p:nvSpPr>
          <p:cNvPr id="7174"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0-#ppt_w/2"/>
                                          </p:val>
                                        </p:tav>
                                        <p:tav tm="100000">
                                          <p:val>
                                            <p:strVal val="#ppt_x"/>
                                          </p:val>
                                        </p:tav>
                                      </p:tavLst>
                                    </p:anim>
                                    <p:anim calcmode="lin" valueType="num">
                                      <p:cBhvr additive="base">
                                        <p:cTn id="8" dur="10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7" grpId="0"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8195" name="Text Box 4"/>
          <p:cNvSpPr txBox="1">
            <a:spLocks noChangeArrowheads="1"/>
          </p:cNvSpPr>
          <p:nvPr/>
        </p:nvSpPr>
        <p:spPr bwMode="auto">
          <a:xfrm>
            <a:off x="838200" y="3590925"/>
            <a:ext cx="7467600" cy="338138"/>
          </a:xfrm>
          <a:prstGeom prst="rect">
            <a:avLst/>
          </a:prstGeom>
          <a:noFill/>
          <a:ln w="9525">
            <a:noFill/>
            <a:miter lim="800000"/>
            <a:headEnd/>
            <a:tailEnd/>
          </a:ln>
        </p:spPr>
        <p:txBody>
          <a:bodyPr>
            <a:spAutoFit/>
          </a:bodyPr>
          <a:lstStyle/>
          <a:p>
            <a:pPr>
              <a:spcBef>
                <a:spcPct val="50000"/>
              </a:spcBef>
            </a:pPr>
            <a:r>
              <a:rPr lang="en-US" sz="1600">
                <a:latin typeface="Arial" charset="0"/>
              </a:rPr>
              <a:t>a period of not longer than 90 days</a:t>
            </a:r>
            <a:endParaRPr lang="de-AT" sz="1600">
              <a:latin typeface="Arial" charset="0"/>
            </a:endParaRPr>
          </a:p>
        </p:txBody>
      </p:sp>
      <p:sp>
        <p:nvSpPr>
          <p:cNvPr id="9221" name="Rectangle 5"/>
          <p:cNvSpPr>
            <a:spLocks noChangeArrowheads="1"/>
          </p:cNvSpPr>
          <p:nvPr/>
        </p:nvSpPr>
        <p:spPr bwMode="auto">
          <a:xfrm>
            <a:off x="857250" y="4143375"/>
            <a:ext cx="6286500" cy="338138"/>
          </a:xfrm>
          <a:prstGeom prst="rect">
            <a:avLst/>
          </a:prstGeom>
          <a:noFill/>
          <a:ln w="9525">
            <a:noFill/>
            <a:miter lim="800000"/>
            <a:headEnd/>
            <a:tailEnd/>
          </a:ln>
        </p:spPr>
        <p:txBody>
          <a:bodyPr>
            <a:spAutoFit/>
          </a:bodyPr>
          <a:lstStyle/>
          <a:p>
            <a:pPr>
              <a:spcBef>
                <a:spcPct val="50000"/>
              </a:spcBef>
            </a:pPr>
            <a:r>
              <a:rPr lang="en-US" sz="1600">
                <a:latin typeface="Arial" charset="0"/>
              </a:rPr>
              <a:t>leagues are rated if they last for more than 90 days</a:t>
            </a:r>
            <a:endParaRPr lang="de-AT" sz="1600">
              <a:latin typeface="Arial" charset="0"/>
            </a:endParaRPr>
          </a:p>
        </p:txBody>
      </p:sp>
      <p:sp>
        <p:nvSpPr>
          <p:cNvPr id="7" name="Rectangle 5"/>
          <p:cNvSpPr>
            <a:spLocks noChangeArrowheads="1"/>
          </p:cNvSpPr>
          <p:nvPr/>
        </p:nvSpPr>
        <p:spPr bwMode="auto">
          <a:xfrm>
            <a:off x="857250" y="4857750"/>
            <a:ext cx="6286500" cy="1323975"/>
          </a:xfrm>
          <a:prstGeom prst="rect">
            <a:avLst/>
          </a:prstGeom>
          <a:noFill/>
          <a:ln w="9525">
            <a:noFill/>
            <a:miter lim="800000"/>
            <a:headEnd/>
            <a:tailEnd/>
          </a:ln>
        </p:spPr>
        <p:txBody>
          <a:bodyPr>
            <a:spAutoFit/>
          </a:bodyPr>
          <a:lstStyle/>
          <a:p>
            <a:pPr>
              <a:spcBef>
                <a:spcPct val="50000"/>
              </a:spcBef>
            </a:pPr>
            <a:r>
              <a:rPr lang="en-US" sz="1600">
                <a:latin typeface="Arial" charset="0"/>
              </a:rPr>
              <a:t>ratings used are the ratings at the start of the tournament</a:t>
            </a:r>
          </a:p>
          <a:p>
            <a:pPr>
              <a:spcBef>
                <a:spcPct val="50000"/>
              </a:spcBef>
            </a:pPr>
            <a:r>
              <a:rPr lang="en-US" sz="1600">
                <a:latin typeface="Arial" charset="0"/>
              </a:rPr>
              <a:t>or if the games are reported period by period (or round by round), the actual ratings at the time of the game may be used</a:t>
            </a:r>
          </a:p>
          <a:p>
            <a:pPr>
              <a:spcBef>
                <a:spcPct val="50000"/>
              </a:spcBef>
            </a:pPr>
            <a:r>
              <a:rPr lang="en-US" sz="1600">
                <a:latin typeface="Arial" charset="0"/>
              </a:rPr>
              <a:t>The option must be chosen before the start of the first round</a:t>
            </a:r>
          </a:p>
        </p:txBody>
      </p:sp>
      <p:sp>
        <p:nvSpPr>
          <p:cNvPr id="8198"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Duration of an event</a:t>
            </a:r>
          </a:p>
        </p:txBody>
      </p:sp>
      <p:sp>
        <p:nvSpPr>
          <p:cNvPr id="8199"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0-#ppt_w/2"/>
                                          </p:val>
                                        </p:tav>
                                        <p:tav tm="100000">
                                          <p:val>
                                            <p:strVal val="#ppt_x"/>
                                          </p:val>
                                        </p:tav>
                                      </p:tavLst>
                                    </p:anim>
                                    <p:anim calcmode="lin" valueType="num">
                                      <p:cBhvr additive="base">
                                        <p:cTn id="8" dur="10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0-#ppt_w/2"/>
                                          </p:val>
                                        </p:tav>
                                        <p:tav tm="100000">
                                          <p:val>
                                            <p:strVal val="#ppt_x"/>
                                          </p:val>
                                        </p:tav>
                                      </p:tavLst>
                                    </p:anim>
                                    <p:anim calcmode="lin" valueType="num">
                                      <p:cBhvr additive="base">
                                        <p:cTn id="14"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7" grpId="0"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9219" name="Rectangle 5"/>
          <p:cNvSpPr>
            <a:spLocks noChangeArrowheads="1"/>
          </p:cNvSpPr>
          <p:nvPr/>
        </p:nvSpPr>
        <p:spPr bwMode="auto">
          <a:xfrm>
            <a:off x="857250" y="4143375"/>
            <a:ext cx="6286500" cy="1200150"/>
          </a:xfrm>
          <a:prstGeom prst="rect">
            <a:avLst/>
          </a:prstGeom>
          <a:noFill/>
          <a:ln w="9525">
            <a:noFill/>
            <a:miter lim="800000"/>
            <a:headEnd/>
            <a:tailEnd/>
          </a:ln>
        </p:spPr>
        <p:txBody>
          <a:bodyPr>
            <a:spAutoFit/>
          </a:bodyPr>
          <a:lstStyle/>
          <a:p>
            <a:pPr>
              <a:spcBef>
                <a:spcPct val="50000"/>
              </a:spcBef>
            </a:pPr>
            <a:r>
              <a:rPr lang="en-US" sz="1600">
                <a:latin typeface="Arial" charset="0"/>
              </a:rPr>
              <a:t>whether these occur because of forfeiture or any other reason, they are not counted</a:t>
            </a:r>
          </a:p>
          <a:p>
            <a:pPr>
              <a:spcBef>
                <a:spcPct val="50000"/>
              </a:spcBef>
            </a:pPr>
            <a:r>
              <a:rPr lang="en-US" sz="1600">
                <a:latin typeface="Arial" charset="0"/>
              </a:rPr>
              <a:t>any game where both players have made at least one move will be rated</a:t>
            </a:r>
            <a:endParaRPr lang="de-AT" sz="1600">
              <a:latin typeface="Arial" charset="0"/>
            </a:endParaRPr>
          </a:p>
        </p:txBody>
      </p:sp>
      <p:sp>
        <p:nvSpPr>
          <p:cNvPr id="9220"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Unplayed games</a:t>
            </a:r>
          </a:p>
        </p:txBody>
      </p:sp>
      <p:sp>
        <p:nvSpPr>
          <p:cNvPr id="9221"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9221" name="Rectangle 5"/>
          <p:cNvSpPr>
            <a:spLocks noChangeArrowheads="1"/>
          </p:cNvSpPr>
          <p:nvPr/>
        </p:nvSpPr>
        <p:spPr bwMode="auto">
          <a:xfrm>
            <a:off x="857250" y="3571875"/>
            <a:ext cx="7715250" cy="1200150"/>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If an unrated player scores zero or half in in his first event, his score and that of his opponents against him are disregarded.. </a:t>
            </a:r>
          </a:p>
          <a:p>
            <a:pPr>
              <a:spcBef>
                <a:spcPct val="50000"/>
              </a:spcBef>
            </a:pPr>
            <a:r>
              <a:rPr lang="en-US" sz="1600">
                <a:latin typeface="Arial" charset="0"/>
                <a:cs typeface="Arial" charset="0"/>
              </a:rPr>
              <a:t>But if the unrated player has previously achieved a rating performance above the rating floor, then this result is included in computing his overall rating.</a:t>
            </a:r>
            <a:endParaRPr lang="de-AT" sz="1600">
              <a:latin typeface="Arial" charset="0"/>
              <a:cs typeface="Arial" charset="0"/>
            </a:endParaRPr>
          </a:p>
        </p:txBody>
      </p:sp>
      <p:sp>
        <p:nvSpPr>
          <p:cNvPr id="7" name="Rectangle 5"/>
          <p:cNvSpPr>
            <a:spLocks noChangeArrowheads="1"/>
          </p:cNvSpPr>
          <p:nvPr/>
        </p:nvSpPr>
        <p:spPr bwMode="auto">
          <a:xfrm>
            <a:off x="857250" y="5143500"/>
            <a:ext cx="6357938" cy="584200"/>
          </a:xfrm>
          <a:prstGeom prst="rect">
            <a:avLst/>
          </a:prstGeom>
          <a:noFill/>
          <a:ln w="9525">
            <a:noFill/>
            <a:miter lim="800000"/>
            <a:headEnd/>
            <a:tailEnd/>
          </a:ln>
        </p:spPr>
        <p:txBody>
          <a:bodyPr>
            <a:spAutoFit/>
          </a:bodyPr>
          <a:lstStyle/>
          <a:p>
            <a:pPr>
              <a:spcBef>
                <a:spcPct val="50000"/>
              </a:spcBef>
            </a:pPr>
            <a:r>
              <a:rPr lang="en-US" sz="1600">
                <a:latin typeface="Arial" charset="0"/>
              </a:rPr>
              <a:t>The results in events involving preliminaries and finals or play-offs may be pooled</a:t>
            </a:r>
            <a:endParaRPr lang="de-AT" sz="1600">
              <a:latin typeface="Arial" charset="0"/>
            </a:endParaRPr>
          </a:p>
        </p:txBody>
      </p:sp>
      <p:sp>
        <p:nvSpPr>
          <p:cNvPr id="10245"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10246"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ppt_x"/>
                                          </p:val>
                                        </p:tav>
                                        <p:tav tm="100000">
                                          <p:val>
                                            <p:strVal val="#ppt_x"/>
                                          </p:val>
                                        </p:tav>
                                      </p:tavLst>
                                    </p:anim>
                                    <p:anim calcmode="lin" valueType="num">
                                      <p:cBhvr additive="base">
                                        <p:cTn id="8" dur="1000" fill="hold"/>
                                        <p:tgtEl>
                                          <p:spTgt spid="922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7" grpId="0"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1267" name="Rectangle 5"/>
          <p:cNvSpPr>
            <a:spLocks noChangeArrowheads="1"/>
          </p:cNvSpPr>
          <p:nvPr/>
        </p:nvSpPr>
        <p:spPr bwMode="auto">
          <a:xfrm>
            <a:off x="857250" y="3643313"/>
            <a:ext cx="6286500" cy="584200"/>
          </a:xfrm>
          <a:prstGeom prst="rect">
            <a:avLst/>
          </a:prstGeom>
          <a:noFill/>
          <a:ln w="9525">
            <a:noFill/>
            <a:miter lim="800000"/>
            <a:headEnd/>
            <a:tailEnd/>
          </a:ln>
        </p:spPr>
        <p:txBody>
          <a:bodyPr>
            <a:spAutoFit/>
          </a:bodyPr>
          <a:lstStyle/>
          <a:p>
            <a:pPr>
              <a:spcBef>
                <a:spcPct val="50000"/>
              </a:spcBef>
            </a:pPr>
            <a:r>
              <a:rPr lang="en-US" sz="1600">
                <a:latin typeface="Arial" charset="0"/>
              </a:rPr>
              <a:t>In a round robin tournament at least one third of players must be rated</a:t>
            </a:r>
            <a:endParaRPr lang="de-AT" sz="1600">
              <a:latin typeface="Arial" charset="0"/>
            </a:endParaRPr>
          </a:p>
        </p:txBody>
      </p:sp>
      <p:sp>
        <p:nvSpPr>
          <p:cNvPr id="11268"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9" name="Rectangle 5"/>
          <p:cNvSpPr>
            <a:spLocks noChangeArrowheads="1"/>
          </p:cNvSpPr>
          <p:nvPr/>
        </p:nvSpPr>
        <p:spPr bwMode="auto">
          <a:xfrm>
            <a:off x="857250" y="5662613"/>
            <a:ext cx="7358063" cy="584200"/>
          </a:xfrm>
          <a:prstGeom prst="rect">
            <a:avLst/>
          </a:prstGeom>
          <a:noFill/>
          <a:ln w="9525">
            <a:noFill/>
            <a:miter lim="800000"/>
            <a:headEnd/>
            <a:tailEnd/>
          </a:ln>
        </p:spPr>
        <p:txBody>
          <a:bodyPr>
            <a:spAutoFit/>
          </a:bodyPr>
          <a:lstStyle/>
          <a:p>
            <a:pPr>
              <a:spcBef>
                <a:spcPct val="50000"/>
              </a:spcBef>
            </a:pPr>
            <a:r>
              <a:rPr lang="en-US" sz="1600">
                <a:latin typeface="Arial" charset="0"/>
              </a:rPr>
              <a:t>in a national championship played as a round robin at least 3 men (or 2 women in women tournaments) must be rated before start</a:t>
            </a:r>
            <a:endParaRPr lang="de-AT" sz="1600">
              <a:latin typeface="Arial" charset="0"/>
            </a:endParaRPr>
          </a:p>
        </p:txBody>
      </p:sp>
      <p:sp>
        <p:nvSpPr>
          <p:cNvPr id="8" name="Rectangle 5"/>
          <p:cNvSpPr>
            <a:spLocks noChangeArrowheads="1"/>
          </p:cNvSpPr>
          <p:nvPr/>
        </p:nvSpPr>
        <p:spPr bwMode="auto">
          <a:xfrm>
            <a:off x="857250" y="4305300"/>
            <a:ext cx="6286500" cy="338138"/>
          </a:xfrm>
          <a:prstGeom prst="rect">
            <a:avLst/>
          </a:prstGeom>
          <a:noFill/>
          <a:ln w="9525">
            <a:noFill/>
            <a:miter lim="800000"/>
            <a:headEnd/>
            <a:tailEnd/>
          </a:ln>
        </p:spPr>
        <p:txBody>
          <a:bodyPr>
            <a:spAutoFit/>
          </a:bodyPr>
          <a:lstStyle/>
          <a:p>
            <a:pPr>
              <a:spcBef>
                <a:spcPct val="50000"/>
              </a:spcBef>
            </a:pPr>
            <a:r>
              <a:rPr lang="en-US" sz="1600">
                <a:latin typeface="Arial" charset="0"/>
              </a:rPr>
              <a:t>if the event has less than 10 players, at least 4 must be rated</a:t>
            </a:r>
            <a:endParaRPr lang="de-AT" sz="1600">
              <a:latin typeface="Arial" charset="0"/>
            </a:endParaRPr>
          </a:p>
        </p:txBody>
      </p:sp>
      <p:sp>
        <p:nvSpPr>
          <p:cNvPr id="10" name="Rectangle 5"/>
          <p:cNvSpPr>
            <a:spLocks noChangeArrowheads="1"/>
          </p:cNvSpPr>
          <p:nvPr/>
        </p:nvSpPr>
        <p:spPr bwMode="auto">
          <a:xfrm>
            <a:off x="857250" y="4805363"/>
            <a:ext cx="7215188" cy="584200"/>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in a double round tournament with unrated participants, there must be at least 6 players, 4 of whom must be rated</a:t>
            </a:r>
            <a:endParaRPr lang="de-AT" sz="1600">
              <a:latin typeface="Arial" charset="0"/>
              <a:cs typeface="Arial" charset="0"/>
            </a:endParaRPr>
          </a:p>
        </p:txBody>
      </p:sp>
      <p:sp>
        <p:nvSpPr>
          <p:cNvPr id="11272"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1+#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1+#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1+#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8" grpId="0" autoUpdateAnimBg="0"/>
      <p:bldP spid="10" grpId="0"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2291" name="Rectangle 5"/>
          <p:cNvSpPr>
            <a:spLocks noChangeArrowheads="1"/>
          </p:cNvSpPr>
          <p:nvPr/>
        </p:nvSpPr>
        <p:spPr bwMode="auto">
          <a:xfrm>
            <a:off x="857250" y="3884613"/>
            <a:ext cx="6643688" cy="830262"/>
          </a:xfrm>
          <a:prstGeom prst="rect">
            <a:avLst/>
          </a:prstGeom>
          <a:noFill/>
          <a:ln w="9525">
            <a:noFill/>
            <a:miter lim="800000"/>
            <a:headEnd/>
            <a:tailEnd/>
          </a:ln>
        </p:spPr>
        <p:txBody>
          <a:bodyPr>
            <a:spAutoFit/>
          </a:bodyPr>
          <a:lstStyle/>
          <a:p>
            <a:pPr>
              <a:spcBef>
                <a:spcPct val="50000"/>
              </a:spcBef>
            </a:pPr>
            <a:r>
              <a:rPr lang="en-US" sz="1600">
                <a:latin typeface="Arial" charset="0"/>
              </a:rPr>
              <a:t>In the case of a round robin tournament where one or more games are unplayed, the results of the tournament must be reported for rating as if for a Swiss system tournament</a:t>
            </a:r>
            <a:endParaRPr lang="de-AT" sz="1600">
              <a:latin typeface="Arial" charset="0"/>
            </a:endParaRPr>
          </a:p>
        </p:txBody>
      </p:sp>
      <p:sp>
        <p:nvSpPr>
          <p:cNvPr id="12292"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12293"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3636963" y="908050"/>
            <a:ext cx="4679950" cy="519113"/>
          </a:xfrm>
          <a:prstGeom prst="rect">
            <a:avLst/>
          </a:prstGeom>
          <a:noFill/>
          <a:ln w="9525">
            <a:noFill/>
            <a:miter lim="800000"/>
            <a:headEnd/>
            <a:tailEnd/>
          </a:ln>
        </p:spPr>
        <p:txBody>
          <a:bodyPr>
            <a:spAutoFit/>
          </a:bodyPr>
          <a:lstStyle/>
          <a:p>
            <a:pPr>
              <a:spcBef>
                <a:spcPct val="50000"/>
              </a:spcBef>
            </a:pPr>
            <a:r>
              <a:rPr lang="de-AT" sz="2800" b="1">
                <a:solidFill>
                  <a:srgbClr val="008000"/>
                </a:solidFill>
              </a:rPr>
              <a:t>FIDE  Laws of Chess</a:t>
            </a:r>
          </a:p>
        </p:txBody>
      </p:sp>
      <p:sp>
        <p:nvSpPr>
          <p:cNvPr id="20483" name="Rectangle 3"/>
          <p:cNvSpPr>
            <a:spLocks noChangeArrowheads="1"/>
          </p:cNvSpPr>
          <p:nvPr/>
        </p:nvSpPr>
        <p:spPr bwMode="auto">
          <a:xfrm>
            <a:off x="996950" y="2852738"/>
            <a:ext cx="2547938" cy="457200"/>
          </a:xfrm>
          <a:prstGeom prst="rect">
            <a:avLst/>
          </a:prstGeom>
          <a:noFill/>
          <a:ln w="9525">
            <a:noFill/>
            <a:miter lim="800000"/>
            <a:headEnd/>
            <a:tailEnd/>
          </a:ln>
        </p:spPr>
        <p:txBody>
          <a:bodyPr wrap="none" anchor="ctr">
            <a:spAutoFit/>
          </a:bodyPr>
          <a:lstStyle/>
          <a:p>
            <a:pPr marL="808038" indent="-808038"/>
            <a:r>
              <a:rPr lang="de-DE"/>
              <a:t>Art. 5.1	the game is won</a:t>
            </a:r>
            <a:r>
              <a:rPr lang="de-AT" sz="2400">
                <a:latin typeface="Times New Roman" pitchFamily="18" charset="0"/>
              </a:rPr>
              <a:t> </a:t>
            </a:r>
          </a:p>
        </p:txBody>
      </p:sp>
      <p:sp>
        <p:nvSpPr>
          <p:cNvPr id="20484" name="Text Box 4"/>
          <p:cNvSpPr txBox="1">
            <a:spLocks noChangeArrowheads="1"/>
          </p:cNvSpPr>
          <p:nvPr/>
        </p:nvSpPr>
        <p:spPr bwMode="auto">
          <a:xfrm>
            <a:off x="971550" y="2349500"/>
            <a:ext cx="6337300" cy="336550"/>
          </a:xfrm>
          <a:prstGeom prst="rect">
            <a:avLst/>
          </a:prstGeom>
          <a:noFill/>
          <a:ln w="9525">
            <a:noFill/>
            <a:miter lim="800000"/>
            <a:headEnd/>
            <a:tailEnd/>
          </a:ln>
        </p:spPr>
        <p:txBody>
          <a:bodyPr>
            <a:spAutoFit/>
          </a:bodyPr>
          <a:lstStyle/>
          <a:p>
            <a:pPr>
              <a:spcBef>
                <a:spcPct val="50000"/>
              </a:spcBef>
            </a:pPr>
            <a:r>
              <a:rPr lang="en-GB" b="1">
                <a:solidFill>
                  <a:srgbClr val="008000"/>
                </a:solidFill>
              </a:rPr>
              <a:t>Article 5: The completion of the game</a:t>
            </a:r>
            <a:endParaRPr lang="de-AT" b="1">
              <a:solidFill>
                <a:srgbClr val="008000"/>
              </a:solidFill>
            </a:endParaRPr>
          </a:p>
        </p:txBody>
      </p:sp>
      <p:sp>
        <p:nvSpPr>
          <p:cNvPr id="118789" name="Text Box 5"/>
          <p:cNvSpPr txBox="1">
            <a:spLocks noChangeArrowheads="1"/>
          </p:cNvSpPr>
          <p:nvPr/>
        </p:nvSpPr>
        <p:spPr bwMode="auto">
          <a:xfrm>
            <a:off x="1763713" y="3357563"/>
            <a:ext cx="67691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None/>
            </a:pPr>
            <a:r>
              <a:rPr lang="de-DE"/>
              <a:t>a.  by checkmate</a:t>
            </a:r>
            <a:endParaRPr lang="de-AT"/>
          </a:p>
        </p:txBody>
      </p:sp>
      <p:sp>
        <p:nvSpPr>
          <p:cNvPr id="118790" name="Text Box 6"/>
          <p:cNvSpPr txBox="1">
            <a:spLocks noChangeArrowheads="1"/>
          </p:cNvSpPr>
          <p:nvPr/>
        </p:nvSpPr>
        <p:spPr bwMode="auto">
          <a:xfrm>
            <a:off x="1763713" y="4652963"/>
            <a:ext cx="6769100" cy="336550"/>
          </a:xfrm>
          <a:prstGeom prst="rect">
            <a:avLst/>
          </a:prstGeom>
          <a:noFill/>
          <a:ln w="9525">
            <a:noFill/>
            <a:miter lim="800000"/>
            <a:headEnd/>
            <a:tailEnd/>
          </a:ln>
        </p:spPr>
        <p:txBody>
          <a:bodyPr>
            <a:spAutoFit/>
          </a:bodyPr>
          <a:lstStyle/>
          <a:p>
            <a:pPr marL="357188" indent="-357188">
              <a:spcBef>
                <a:spcPct val="50000"/>
              </a:spcBef>
              <a:buFont typeface="Wingdings" pitchFamily="2" charset="2"/>
              <a:buNone/>
            </a:pPr>
            <a:r>
              <a:rPr lang="en-GB"/>
              <a:t>b.  opponent declares he resigns</a:t>
            </a:r>
            <a:r>
              <a:rPr lang="de-AT"/>
              <a:t> </a:t>
            </a:r>
          </a:p>
        </p:txBody>
      </p:sp>
      <p:sp>
        <p:nvSpPr>
          <p:cNvPr id="118791" name="Text Box 7"/>
          <p:cNvSpPr txBox="1">
            <a:spLocks noChangeArrowheads="1"/>
          </p:cNvSpPr>
          <p:nvPr/>
        </p:nvSpPr>
        <p:spPr bwMode="auto">
          <a:xfrm>
            <a:off x="2051050" y="3784600"/>
            <a:ext cx="6769100" cy="581025"/>
          </a:xfrm>
          <a:prstGeom prst="rect">
            <a:avLst/>
          </a:prstGeom>
          <a:noFill/>
          <a:ln w="9525">
            <a:noFill/>
            <a:miter lim="800000"/>
            <a:headEnd/>
            <a:tailEnd/>
          </a:ln>
        </p:spPr>
        <p:txBody>
          <a:bodyPr>
            <a:spAutoFit/>
          </a:bodyPr>
          <a:lstStyle/>
          <a:p>
            <a:pPr>
              <a:spcBef>
                <a:spcPct val="50000"/>
              </a:spcBef>
              <a:buFont typeface="Wingdings" pitchFamily="2" charset="2"/>
              <a:buNone/>
            </a:pPr>
            <a:r>
              <a:rPr lang="en-GB"/>
              <a:t>this immediately ends the game, provided that the move producing the checkmate position was a legal move</a:t>
            </a:r>
            <a:r>
              <a:rPr lang="de-AT"/>
              <a:t> </a:t>
            </a:r>
          </a:p>
        </p:txBody>
      </p:sp>
      <p:sp>
        <p:nvSpPr>
          <p:cNvPr id="118795" name="Text Box 11"/>
          <p:cNvSpPr txBox="1">
            <a:spLocks noChangeArrowheads="1"/>
          </p:cNvSpPr>
          <p:nvPr/>
        </p:nvSpPr>
        <p:spPr bwMode="auto">
          <a:xfrm>
            <a:off x="2052638" y="5037138"/>
            <a:ext cx="5256212" cy="336550"/>
          </a:xfrm>
          <a:prstGeom prst="rect">
            <a:avLst/>
          </a:prstGeom>
          <a:noFill/>
          <a:ln w="9525">
            <a:noFill/>
            <a:miter lim="800000"/>
            <a:headEnd/>
            <a:tailEnd/>
          </a:ln>
        </p:spPr>
        <p:txBody>
          <a:bodyPr>
            <a:spAutoFit/>
          </a:bodyPr>
          <a:lstStyle/>
          <a:p>
            <a:pPr>
              <a:spcBef>
                <a:spcPct val="50000"/>
              </a:spcBef>
            </a:pPr>
            <a:r>
              <a:rPr lang="en-GB"/>
              <a:t>this immediately ends the game</a:t>
            </a:r>
            <a:r>
              <a:rPr lang="de-AT"/>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18789"/>
                                        </p:tgtEl>
                                        <p:attrNameLst>
                                          <p:attrName>style.visibility</p:attrName>
                                        </p:attrNameLst>
                                      </p:cBhvr>
                                      <p:to>
                                        <p:strVal val="visible"/>
                                      </p:to>
                                    </p:set>
                                    <p:anim calcmode="lin" valueType="num">
                                      <p:cBhvr additive="base">
                                        <p:cTn id="7" dur="500" fill="hold"/>
                                        <p:tgtEl>
                                          <p:spTgt spid="118789"/>
                                        </p:tgtEl>
                                        <p:attrNameLst>
                                          <p:attrName>ppt_x</p:attrName>
                                        </p:attrNameLst>
                                      </p:cBhvr>
                                      <p:tavLst>
                                        <p:tav tm="0">
                                          <p:val>
                                            <p:strVal val="1+#ppt_w/2"/>
                                          </p:val>
                                        </p:tav>
                                        <p:tav tm="100000">
                                          <p:val>
                                            <p:strVal val="#ppt_x"/>
                                          </p:val>
                                        </p:tav>
                                      </p:tavLst>
                                    </p:anim>
                                    <p:anim calcmode="lin" valueType="num">
                                      <p:cBhvr additive="base">
                                        <p:cTn id="8" dur="500" fill="hold"/>
                                        <p:tgtEl>
                                          <p:spTgt spid="11878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3" presetClass="entr" presetSubtype="10" fill="hold" grpId="0" nodeType="afterEffect">
                                  <p:stCondLst>
                                    <p:cond delay="500"/>
                                  </p:stCondLst>
                                  <p:childTnLst>
                                    <p:set>
                                      <p:cBhvr>
                                        <p:cTn id="11" dur="1" fill="hold">
                                          <p:stCondLst>
                                            <p:cond delay="0"/>
                                          </p:stCondLst>
                                        </p:cTn>
                                        <p:tgtEl>
                                          <p:spTgt spid="118791"/>
                                        </p:tgtEl>
                                        <p:attrNameLst>
                                          <p:attrName>style.visibility</p:attrName>
                                        </p:attrNameLst>
                                      </p:cBhvr>
                                      <p:to>
                                        <p:strVal val="visible"/>
                                      </p:to>
                                    </p:set>
                                    <p:animEffect transition="in" filter="blinds(horizontal)">
                                      <p:cBhvr>
                                        <p:cTn id="12" dur="500"/>
                                        <p:tgtEl>
                                          <p:spTgt spid="118791"/>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2" fill="hold" grpId="0" nodeType="clickEffect">
                                  <p:stCondLst>
                                    <p:cond delay="0"/>
                                  </p:stCondLst>
                                  <p:childTnLst>
                                    <p:set>
                                      <p:cBhvr>
                                        <p:cTn id="16" dur="1" fill="hold">
                                          <p:stCondLst>
                                            <p:cond delay="0"/>
                                          </p:stCondLst>
                                        </p:cTn>
                                        <p:tgtEl>
                                          <p:spTgt spid="118790"/>
                                        </p:tgtEl>
                                        <p:attrNameLst>
                                          <p:attrName>style.visibility</p:attrName>
                                        </p:attrNameLst>
                                      </p:cBhvr>
                                      <p:to>
                                        <p:strVal val="visible"/>
                                      </p:to>
                                    </p:set>
                                    <p:anim calcmode="lin" valueType="num">
                                      <p:cBhvr additive="base">
                                        <p:cTn id="17" dur="500" fill="hold"/>
                                        <p:tgtEl>
                                          <p:spTgt spid="118790"/>
                                        </p:tgtEl>
                                        <p:attrNameLst>
                                          <p:attrName>ppt_x</p:attrName>
                                        </p:attrNameLst>
                                      </p:cBhvr>
                                      <p:tavLst>
                                        <p:tav tm="0">
                                          <p:val>
                                            <p:strVal val="1+#ppt_w/2"/>
                                          </p:val>
                                        </p:tav>
                                        <p:tav tm="100000">
                                          <p:val>
                                            <p:strVal val="#ppt_x"/>
                                          </p:val>
                                        </p:tav>
                                      </p:tavLst>
                                    </p:anim>
                                    <p:anim calcmode="lin" valueType="num">
                                      <p:cBhvr additive="base">
                                        <p:cTn id="18" dur="500" fill="hold"/>
                                        <p:tgtEl>
                                          <p:spTgt spid="118790"/>
                                        </p:tgtEl>
                                        <p:attrNameLst>
                                          <p:attrName>ppt_y</p:attrName>
                                        </p:attrNameLst>
                                      </p:cBhvr>
                                      <p:tavLst>
                                        <p:tav tm="0">
                                          <p:val>
                                            <p:strVal val="#ppt_y"/>
                                          </p:val>
                                        </p:tav>
                                        <p:tav tm="100000">
                                          <p:val>
                                            <p:strVal val="#ppt_y"/>
                                          </p:val>
                                        </p:tav>
                                      </p:tavLst>
                                    </p:anim>
                                  </p:childTnLst>
                                </p:cTn>
                              </p:par>
                            </p:childTnLst>
                          </p:cTn>
                        </p:par>
                        <p:par>
                          <p:cTn id="19" fill="hold">
                            <p:stCondLst>
                              <p:cond delay="500"/>
                            </p:stCondLst>
                            <p:childTnLst>
                              <p:par>
                                <p:cTn id="20" presetID="3" presetClass="entr" presetSubtype="10" fill="hold" grpId="0" nodeType="afterEffect">
                                  <p:stCondLst>
                                    <p:cond delay="500"/>
                                  </p:stCondLst>
                                  <p:childTnLst>
                                    <p:set>
                                      <p:cBhvr>
                                        <p:cTn id="21" dur="1" fill="hold">
                                          <p:stCondLst>
                                            <p:cond delay="0"/>
                                          </p:stCondLst>
                                        </p:cTn>
                                        <p:tgtEl>
                                          <p:spTgt spid="118795"/>
                                        </p:tgtEl>
                                        <p:attrNameLst>
                                          <p:attrName>style.visibility</p:attrName>
                                        </p:attrNameLst>
                                      </p:cBhvr>
                                      <p:to>
                                        <p:strVal val="visible"/>
                                      </p:to>
                                    </p:set>
                                    <p:animEffect transition="in" filter="blinds(horizontal)">
                                      <p:cBhvr>
                                        <p:cTn id="22" dur="500"/>
                                        <p:tgtEl>
                                          <p:spTgt spid="118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9" grpId="0"/>
      <p:bldP spid="118790" grpId="0"/>
      <p:bldP spid="118791" grpId="0"/>
      <p:bldP spid="118795" grpId="0"/>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3315" name="Rectangle 5"/>
          <p:cNvSpPr>
            <a:spLocks noChangeArrowheads="1"/>
          </p:cNvSpPr>
          <p:nvPr/>
        </p:nvSpPr>
        <p:spPr bwMode="auto">
          <a:xfrm>
            <a:off x="857250" y="3643313"/>
            <a:ext cx="6286500" cy="338137"/>
          </a:xfrm>
          <a:prstGeom prst="rect">
            <a:avLst/>
          </a:prstGeom>
          <a:noFill/>
          <a:ln w="9525">
            <a:noFill/>
            <a:miter lim="800000"/>
            <a:headEnd/>
            <a:tailEnd/>
          </a:ln>
        </p:spPr>
        <p:txBody>
          <a:bodyPr>
            <a:spAutoFit/>
          </a:bodyPr>
          <a:lstStyle/>
          <a:p>
            <a:pPr>
              <a:spcBef>
                <a:spcPct val="50000"/>
              </a:spcBef>
            </a:pPr>
            <a:r>
              <a:rPr lang="en-US" sz="1600">
                <a:latin typeface="Arial" charset="0"/>
              </a:rPr>
              <a:t>In a swiss or team event:</a:t>
            </a:r>
            <a:endParaRPr lang="de-AT" sz="1600">
              <a:latin typeface="Arial" charset="0"/>
            </a:endParaRPr>
          </a:p>
        </p:txBody>
      </p:sp>
      <p:sp>
        <p:nvSpPr>
          <p:cNvPr id="13316"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9" name="Rectangle 5"/>
          <p:cNvSpPr>
            <a:spLocks noChangeArrowheads="1"/>
          </p:cNvSpPr>
          <p:nvPr/>
        </p:nvSpPr>
        <p:spPr bwMode="auto">
          <a:xfrm>
            <a:off x="857250" y="5373688"/>
            <a:ext cx="7358063" cy="584200"/>
          </a:xfrm>
          <a:prstGeom prst="rect">
            <a:avLst/>
          </a:prstGeom>
          <a:noFill/>
          <a:ln w="9525">
            <a:noFill/>
            <a:miter lim="800000"/>
            <a:headEnd/>
            <a:tailEnd/>
          </a:ln>
        </p:spPr>
        <p:txBody>
          <a:bodyPr>
            <a:spAutoFit/>
          </a:bodyPr>
          <a:lstStyle/>
          <a:p>
            <a:pPr>
              <a:spcBef>
                <a:spcPct val="50000"/>
              </a:spcBef>
            </a:pPr>
            <a:r>
              <a:rPr lang="en-US" sz="1600">
                <a:latin typeface="Arial" charset="0"/>
              </a:rPr>
              <a:t>and the rating based on the tournament result at its conclusion be above the rating floor</a:t>
            </a:r>
            <a:endParaRPr lang="de-AT" sz="1600">
              <a:latin typeface="Arial" charset="0"/>
            </a:endParaRPr>
          </a:p>
        </p:txBody>
      </p:sp>
      <p:sp>
        <p:nvSpPr>
          <p:cNvPr id="8" name="Rectangle 5"/>
          <p:cNvSpPr>
            <a:spLocks noChangeArrowheads="1"/>
          </p:cNvSpPr>
          <p:nvPr/>
        </p:nvSpPr>
        <p:spPr bwMode="auto">
          <a:xfrm>
            <a:off x="857250" y="4079875"/>
            <a:ext cx="6286500" cy="584200"/>
          </a:xfrm>
          <a:prstGeom prst="rect">
            <a:avLst/>
          </a:prstGeom>
          <a:noFill/>
          <a:ln w="9525">
            <a:noFill/>
            <a:miter lim="800000"/>
            <a:headEnd/>
            <a:tailEnd/>
          </a:ln>
        </p:spPr>
        <p:txBody>
          <a:bodyPr>
            <a:spAutoFit/>
          </a:bodyPr>
          <a:lstStyle/>
          <a:p>
            <a:pPr>
              <a:spcBef>
                <a:spcPct val="50000"/>
              </a:spcBef>
            </a:pPr>
            <a:r>
              <a:rPr lang="en-US" sz="1600">
                <a:latin typeface="Arial" charset="0"/>
              </a:rPr>
              <a:t>For an unrated player’s performance to count he must play at least three games against rated opponents</a:t>
            </a:r>
            <a:endParaRPr lang="de-AT" sz="1600">
              <a:latin typeface="Arial" charset="0"/>
            </a:endParaRPr>
          </a:p>
        </p:txBody>
      </p:sp>
      <p:sp>
        <p:nvSpPr>
          <p:cNvPr id="10" name="Rectangle 5"/>
          <p:cNvSpPr>
            <a:spLocks noChangeArrowheads="1"/>
          </p:cNvSpPr>
          <p:nvPr/>
        </p:nvSpPr>
        <p:spPr bwMode="auto">
          <a:xfrm>
            <a:off x="857250" y="4797425"/>
            <a:ext cx="7215188" cy="338138"/>
          </a:xfrm>
          <a:prstGeom prst="rect">
            <a:avLst/>
          </a:prstGeom>
          <a:noFill/>
          <a:ln w="9525">
            <a:noFill/>
            <a:miter lim="800000"/>
            <a:headEnd/>
            <a:tailEnd/>
          </a:ln>
        </p:spPr>
        <p:txBody>
          <a:bodyPr>
            <a:spAutoFit/>
          </a:bodyPr>
          <a:lstStyle/>
          <a:p>
            <a:pPr>
              <a:spcBef>
                <a:spcPct val="50000"/>
              </a:spcBef>
            </a:pPr>
            <a:r>
              <a:rPr lang="en-US" sz="1600">
                <a:latin typeface="Arial" charset="0"/>
              </a:rPr>
              <a:t>score at least 1 point</a:t>
            </a:r>
            <a:endParaRPr lang="de-AT" sz="1600">
              <a:latin typeface="Arial" charset="0"/>
              <a:cs typeface="Arial" charset="0"/>
            </a:endParaRPr>
          </a:p>
        </p:txBody>
      </p:sp>
      <p:sp>
        <p:nvSpPr>
          <p:cNvPr id="13320"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anim calcmode="lin" valueType="num">
                                      <p:cBhvr additive="base">
                                        <p:cTn id="13" dur="1000" fill="hold"/>
                                        <p:tgtEl>
                                          <p:spTgt spid="10"/>
                                        </p:tgtEl>
                                        <p:attrNameLst>
                                          <p:attrName>ppt_x</p:attrName>
                                        </p:attrNameLst>
                                      </p:cBhvr>
                                      <p:tavLst>
                                        <p:tav tm="0">
                                          <p:val>
                                            <p:strVal val="0-#ppt_w/2"/>
                                          </p:val>
                                        </p:tav>
                                        <p:tav tm="100000">
                                          <p:val>
                                            <p:strVal val="#ppt_x"/>
                                          </p:val>
                                        </p:tav>
                                      </p:tavLst>
                                    </p:anim>
                                    <p:anim calcmode="lin" valueType="num">
                                      <p:cBhvr additive="base">
                                        <p:cTn id="14" dur="1000" fill="hold"/>
                                        <p:tgtEl>
                                          <p:spTgt spid="10"/>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0-#ppt_w/2"/>
                                          </p:val>
                                        </p:tav>
                                        <p:tav tm="100000">
                                          <p:val>
                                            <p:strVal val="#ppt_x"/>
                                          </p:val>
                                        </p:tav>
                                      </p:tavLst>
                                    </p:anim>
                                    <p:anim calcmode="lin" valueType="num">
                                      <p:cBhvr additive="base">
                                        <p:cTn id="20" dur="1000" fill="hold"/>
                                        <p:tgtEl>
                                          <p:spTgt spid="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utoUpdateAnimBg="0"/>
      <p:bldP spid="8" grpId="0" autoUpdateAnimBg="0"/>
      <p:bldP spid="10" grpId="0"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4339" name="Rectangle 5"/>
          <p:cNvSpPr>
            <a:spLocks noChangeArrowheads="1"/>
          </p:cNvSpPr>
          <p:nvPr/>
        </p:nvSpPr>
        <p:spPr bwMode="auto">
          <a:xfrm>
            <a:off x="857250" y="3643313"/>
            <a:ext cx="6286500" cy="338137"/>
          </a:xfrm>
          <a:prstGeom prst="rect">
            <a:avLst/>
          </a:prstGeom>
          <a:noFill/>
          <a:ln w="9525">
            <a:noFill/>
            <a:miter lim="800000"/>
            <a:headEnd/>
            <a:tailEnd/>
          </a:ln>
        </p:spPr>
        <p:txBody>
          <a:bodyPr>
            <a:spAutoFit/>
          </a:bodyPr>
          <a:lstStyle/>
          <a:p>
            <a:pPr>
              <a:spcBef>
                <a:spcPct val="50000"/>
              </a:spcBef>
            </a:pPr>
            <a:r>
              <a:rPr lang="en-US" sz="1600">
                <a:latin typeface="Arial" charset="0"/>
              </a:rPr>
              <a:t>In a swiss or team event:</a:t>
            </a:r>
            <a:endParaRPr lang="de-AT" sz="1600">
              <a:latin typeface="Arial" charset="0"/>
            </a:endParaRPr>
          </a:p>
        </p:txBody>
      </p:sp>
      <p:sp>
        <p:nvSpPr>
          <p:cNvPr id="14340"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8" name="Rectangle 5"/>
          <p:cNvSpPr>
            <a:spLocks noChangeArrowheads="1"/>
          </p:cNvSpPr>
          <p:nvPr/>
        </p:nvSpPr>
        <p:spPr bwMode="auto">
          <a:xfrm>
            <a:off x="857250" y="4143375"/>
            <a:ext cx="6286500" cy="338138"/>
          </a:xfrm>
          <a:prstGeom prst="rect">
            <a:avLst/>
          </a:prstGeom>
          <a:noFill/>
          <a:ln w="9525">
            <a:noFill/>
            <a:miter lim="800000"/>
            <a:headEnd/>
            <a:tailEnd/>
          </a:ln>
        </p:spPr>
        <p:txBody>
          <a:bodyPr>
            <a:spAutoFit/>
          </a:bodyPr>
          <a:lstStyle/>
          <a:p>
            <a:pPr>
              <a:spcBef>
                <a:spcPct val="50000"/>
              </a:spcBef>
            </a:pPr>
            <a:r>
              <a:rPr lang="en-US" sz="1600" dirty="0">
                <a:latin typeface="Arial" charset="0"/>
                <a:cs typeface="Arial" charset="0"/>
              </a:rPr>
              <a:t>for rated players, all games against rated opponents are </a:t>
            </a:r>
            <a:r>
              <a:rPr lang="en-US" sz="1600" dirty="0" smtClean="0">
                <a:latin typeface="Arial" charset="0"/>
                <a:cs typeface="Arial" charset="0"/>
              </a:rPr>
              <a:t>counted </a:t>
            </a:r>
            <a:endParaRPr lang="de-AT" sz="1600" dirty="0">
              <a:latin typeface="Arial" charset="0"/>
              <a:cs typeface="Arial" charset="0"/>
            </a:endParaRPr>
          </a:p>
        </p:txBody>
      </p:sp>
      <p:sp>
        <p:nvSpPr>
          <p:cNvPr id="14343"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5363" name="Rectangle 5"/>
          <p:cNvSpPr>
            <a:spLocks noChangeArrowheads="1"/>
          </p:cNvSpPr>
          <p:nvPr/>
        </p:nvSpPr>
        <p:spPr bwMode="auto">
          <a:xfrm>
            <a:off x="857250" y="3773488"/>
            <a:ext cx="6286500" cy="584200"/>
          </a:xfrm>
          <a:prstGeom prst="rect">
            <a:avLst/>
          </a:prstGeom>
          <a:noFill/>
          <a:ln w="9525">
            <a:noFill/>
            <a:miter lim="800000"/>
            <a:headEnd/>
            <a:tailEnd/>
          </a:ln>
        </p:spPr>
        <p:txBody>
          <a:bodyPr>
            <a:spAutoFit/>
          </a:bodyPr>
          <a:lstStyle/>
          <a:p>
            <a:pPr>
              <a:spcBef>
                <a:spcPct val="50000"/>
              </a:spcBef>
            </a:pPr>
            <a:r>
              <a:rPr lang="en-US" sz="1600">
                <a:latin typeface="Arial" charset="0"/>
              </a:rPr>
              <a:t>where a match is over a specific number of games, those played after one player has won shall not be rated</a:t>
            </a:r>
            <a:endParaRPr lang="de-AT" sz="1600">
              <a:latin typeface="Arial" charset="0"/>
            </a:endParaRPr>
          </a:p>
        </p:txBody>
      </p:sp>
      <p:sp>
        <p:nvSpPr>
          <p:cNvPr id="15364" name="Text Box 4"/>
          <p:cNvSpPr txBox="1">
            <a:spLocks noChangeArrowheads="1"/>
          </p:cNvSpPr>
          <p:nvPr/>
        </p:nvSpPr>
        <p:spPr bwMode="auto">
          <a:xfrm>
            <a:off x="762000" y="2971800"/>
            <a:ext cx="7467600" cy="396875"/>
          </a:xfrm>
          <a:prstGeom prst="rect">
            <a:avLst/>
          </a:prstGeom>
          <a:noFill/>
          <a:ln w="9525">
            <a:noFill/>
            <a:miter lim="800000"/>
            <a:headEnd/>
            <a:tailEnd/>
          </a:ln>
        </p:spPr>
        <p:txBody>
          <a:bodyPr>
            <a:spAutoFit/>
          </a:bodyPr>
          <a:lstStyle/>
          <a:p>
            <a:pPr>
              <a:spcBef>
                <a:spcPct val="50000"/>
              </a:spcBef>
            </a:pPr>
            <a:r>
              <a:rPr lang="de-AT" sz="2000">
                <a:solidFill>
                  <a:schemeClr val="accent2"/>
                </a:solidFill>
                <a:latin typeface="Arial" charset="0"/>
              </a:rPr>
              <a:t>Composition of a tournament – B.02.6.0</a:t>
            </a:r>
          </a:p>
        </p:txBody>
      </p:sp>
      <p:sp>
        <p:nvSpPr>
          <p:cNvPr id="10" name="Rectangle 5"/>
          <p:cNvSpPr>
            <a:spLocks noChangeArrowheads="1"/>
          </p:cNvSpPr>
          <p:nvPr/>
        </p:nvSpPr>
        <p:spPr bwMode="auto">
          <a:xfrm>
            <a:off x="857250" y="4714875"/>
            <a:ext cx="7215188" cy="338138"/>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matches in which one or both of the players are unrated shall not be rated</a:t>
            </a:r>
            <a:endParaRPr lang="de-AT" sz="1600">
              <a:latin typeface="Arial" charset="0"/>
              <a:cs typeface="Arial" charset="0"/>
            </a:endParaRPr>
          </a:p>
        </p:txBody>
      </p:sp>
      <p:sp>
        <p:nvSpPr>
          <p:cNvPr id="15366"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1000" fill="hold"/>
                                        <p:tgtEl>
                                          <p:spTgt spid="10"/>
                                        </p:tgtEl>
                                        <p:attrNameLst>
                                          <p:attrName>ppt_x</p:attrName>
                                        </p:attrNameLst>
                                      </p:cBhvr>
                                      <p:tavLst>
                                        <p:tav tm="0">
                                          <p:val>
                                            <p:strVal val="0-#ppt_w/2"/>
                                          </p:val>
                                        </p:tav>
                                        <p:tav tm="100000">
                                          <p:val>
                                            <p:strVal val="#ppt_x"/>
                                          </p:val>
                                        </p:tav>
                                      </p:tavLst>
                                    </p:anim>
                                    <p:anim calcmode="lin" valueType="num">
                                      <p:cBhvr additive="base">
                                        <p:cTn id="8" dur="10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7411" name="Text Box 4"/>
          <p:cNvSpPr txBox="1">
            <a:spLocks noChangeArrowheads="1"/>
          </p:cNvSpPr>
          <p:nvPr/>
        </p:nvSpPr>
        <p:spPr bwMode="auto">
          <a:xfrm>
            <a:off x="838200" y="2711450"/>
            <a:ext cx="7877175" cy="338138"/>
          </a:xfrm>
          <a:prstGeom prst="rect">
            <a:avLst/>
          </a:prstGeom>
          <a:noFill/>
          <a:ln w="9525">
            <a:noFill/>
            <a:miter lim="800000"/>
            <a:headEnd/>
            <a:tailEnd/>
          </a:ln>
        </p:spPr>
        <p:txBody>
          <a:bodyPr>
            <a:spAutoFit/>
          </a:bodyPr>
          <a:lstStyle/>
          <a:p>
            <a:pPr>
              <a:spcBef>
                <a:spcPct val="50000"/>
              </a:spcBef>
            </a:pPr>
            <a:r>
              <a:rPr lang="en-US" sz="1600">
                <a:latin typeface="Arial" charset="0"/>
              </a:rPr>
              <a:t>the following data concerning each player whose rating exceeds the floor are shown:</a:t>
            </a:r>
            <a:endParaRPr lang="de-AT" sz="1600">
              <a:latin typeface="Arial" charset="0"/>
            </a:endParaRPr>
          </a:p>
        </p:txBody>
      </p:sp>
      <p:sp>
        <p:nvSpPr>
          <p:cNvPr id="9221" name="Rectangle 5"/>
          <p:cNvSpPr>
            <a:spLocks noChangeArrowheads="1"/>
          </p:cNvSpPr>
          <p:nvPr/>
        </p:nvSpPr>
        <p:spPr bwMode="auto">
          <a:xfrm>
            <a:off x="1143000" y="3286125"/>
            <a:ext cx="7510463" cy="2924175"/>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FIDE title</a:t>
            </a:r>
          </a:p>
          <a:p>
            <a:pPr>
              <a:spcBef>
                <a:spcPct val="50000"/>
              </a:spcBef>
            </a:pPr>
            <a:r>
              <a:rPr lang="en-US" sz="1600">
                <a:latin typeface="Arial" charset="0"/>
                <a:cs typeface="Arial" charset="0"/>
              </a:rPr>
              <a:t>Federation</a:t>
            </a:r>
          </a:p>
          <a:p>
            <a:pPr>
              <a:spcBef>
                <a:spcPct val="50000"/>
              </a:spcBef>
            </a:pPr>
            <a:r>
              <a:rPr lang="en-US" sz="1600">
                <a:latin typeface="Arial" charset="0"/>
                <a:cs typeface="Arial" charset="0"/>
              </a:rPr>
              <a:t>current Rating </a:t>
            </a:r>
          </a:p>
          <a:p>
            <a:pPr>
              <a:spcBef>
                <a:spcPct val="50000"/>
              </a:spcBef>
            </a:pPr>
            <a:r>
              <a:rPr lang="en-US" sz="1600">
                <a:latin typeface="Arial" charset="0"/>
                <a:cs typeface="Arial" charset="0"/>
              </a:rPr>
              <a:t>ID Number</a:t>
            </a:r>
          </a:p>
          <a:p>
            <a:pPr>
              <a:spcBef>
                <a:spcPct val="50000"/>
              </a:spcBef>
            </a:pPr>
            <a:r>
              <a:rPr lang="en-US" sz="1600">
                <a:latin typeface="Arial" charset="0"/>
                <a:cs typeface="Arial" charset="0"/>
              </a:rPr>
              <a:t>Number of games rated in the rating period</a:t>
            </a:r>
          </a:p>
          <a:p>
            <a:pPr>
              <a:spcBef>
                <a:spcPct val="50000"/>
              </a:spcBef>
            </a:pPr>
            <a:r>
              <a:rPr lang="en-US" sz="1600">
                <a:latin typeface="Arial" charset="0"/>
                <a:cs typeface="Arial" charset="0"/>
              </a:rPr>
              <a:t>Year of Birth</a:t>
            </a:r>
          </a:p>
          <a:p>
            <a:pPr>
              <a:spcBef>
                <a:spcPct val="50000"/>
              </a:spcBef>
            </a:pPr>
            <a:r>
              <a:rPr lang="en-US" sz="1600">
                <a:latin typeface="Arial" charset="0"/>
                <a:cs typeface="Arial" charset="0"/>
              </a:rPr>
              <a:t>Gender</a:t>
            </a:r>
          </a:p>
          <a:p>
            <a:pPr>
              <a:spcBef>
                <a:spcPct val="50000"/>
              </a:spcBef>
            </a:pPr>
            <a:r>
              <a:rPr lang="en-US" sz="1600">
                <a:latin typeface="Arial" charset="0"/>
                <a:cs typeface="Arial" charset="0"/>
              </a:rPr>
              <a:t>and the current value of K for the player</a:t>
            </a:r>
            <a:endParaRPr lang="de-AT" sz="1600">
              <a:latin typeface="Arial" charset="0"/>
              <a:cs typeface="Arial" charset="0"/>
            </a:endParaRPr>
          </a:p>
        </p:txBody>
      </p:sp>
      <p:sp>
        <p:nvSpPr>
          <p:cNvPr id="17413"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ppt_x"/>
                                          </p:val>
                                        </p:tav>
                                        <p:tav tm="100000">
                                          <p:val>
                                            <p:strVal val="#ppt_x"/>
                                          </p:val>
                                        </p:tav>
                                      </p:tavLst>
                                    </p:anim>
                                    <p:anim calcmode="lin" valueType="num">
                                      <p:cBhvr additive="base">
                                        <p:cTn id="8" dur="1000" fill="hold"/>
                                        <p:tgtEl>
                                          <p:spTgt spid="922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8435" name="Text Box 4"/>
          <p:cNvSpPr txBox="1">
            <a:spLocks noChangeArrowheads="1"/>
          </p:cNvSpPr>
          <p:nvPr/>
        </p:nvSpPr>
        <p:spPr bwMode="auto">
          <a:xfrm>
            <a:off x="838200" y="2711450"/>
            <a:ext cx="7467600" cy="338138"/>
          </a:xfrm>
          <a:prstGeom prst="rect">
            <a:avLst/>
          </a:prstGeom>
          <a:noFill/>
          <a:ln w="9525">
            <a:noFill/>
            <a:miter lim="800000"/>
            <a:headEnd/>
            <a:tailEnd/>
          </a:ln>
        </p:spPr>
        <p:txBody>
          <a:bodyPr>
            <a:spAutoFit/>
          </a:bodyPr>
          <a:lstStyle/>
          <a:p>
            <a:pPr>
              <a:spcBef>
                <a:spcPct val="50000"/>
              </a:spcBef>
            </a:pPr>
            <a:r>
              <a:rPr lang="en-US" sz="1600">
                <a:latin typeface="Arial" charset="0"/>
                <a:cs typeface="Arial" charset="0"/>
              </a:rPr>
              <a:t>the closing date for tournaments for a list is 7 days before the date of the list</a:t>
            </a:r>
            <a:endParaRPr lang="de-AT" sz="1600">
              <a:latin typeface="Arial" charset="0"/>
              <a:cs typeface="Arial" charset="0"/>
            </a:endParaRPr>
          </a:p>
        </p:txBody>
      </p:sp>
      <p:sp>
        <p:nvSpPr>
          <p:cNvPr id="9221" name="Rectangle 5"/>
          <p:cNvSpPr>
            <a:spLocks noChangeArrowheads="1"/>
          </p:cNvSpPr>
          <p:nvPr/>
        </p:nvSpPr>
        <p:spPr bwMode="auto">
          <a:xfrm>
            <a:off x="847725" y="3360738"/>
            <a:ext cx="7510463" cy="338137"/>
          </a:xfrm>
          <a:prstGeom prst="rect">
            <a:avLst/>
          </a:prstGeom>
          <a:noFill/>
          <a:ln w="9525">
            <a:noFill/>
            <a:miter lim="800000"/>
            <a:headEnd/>
            <a:tailEnd/>
          </a:ln>
        </p:spPr>
        <p:txBody>
          <a:bodyPr>
            <a:spAutoFit/>
          </a:bodyPr>
          <a:lstStyle/>
          <a:p>
            <a:pPr marL="1430338" indent="-1430338">
              <a:spcBef>
                <a:spcPct val="50000"/>
              </a:spcBef>
              <a:tabLst>
                <a:tab pos="1609725" algn="l"/>
              </a:tabLst>
            </a:pPr>
            <a:r>
              <a:rPr lang="en-US" sz="1600">
                <a:latin typeface="Arial" charset="0"/>
                <a:cs typeface="Arial" charset="0"/>
              </a:rPr>
              <a:t>tournaments ending before or on that day are rated on the list</a:t>
            </a:r>
            <a:endParaRPr lang="de-AT" sz="1600">
              <a:latin typeface="Arial" charset="0"/>
              <a:cs typeface="Arial" charset="0"/>
            </a:endParaRPr>
          </a:p>
        </p:txBody>
      </p:sp>
      <p:sp>
        <p:nvSpPr>
          <p:cNvPr id="6" name="Textfeld 5"/>
          <p:cNvSpPr txBox="1">
            <a:spLocks noChangeArrowheads="1"/>
          </p:cNvSpPr>
          <p:nvPr/>
        </p:nvSpPr>
        <p:spPr bwMode="auto">
          <a:xfrm>
            <a:off x="857250" y="4273550"/>
            <a:ext cx="7786688" cy="584200"/>
          </a:xfrm>
          <a:prstGeom prst="rect">
            <a:avLst/>
          </a:prstGeom>
          <a:noFill/>
          <a:ln w="9525">
            <a:noFill/>
            <a:miter lim="800000"/>
            <a:headEnd/>
            <a:tailEnd/>
          </a:ln>
        </p:spPr>
        <p:txBody>
          <a:bodyPr>
            <a:spAutoFit/>
          </a:bodyPr>
          <a:lstStyle/>
          <a:p>
            <a:r>
              <a:rPr lang="en-US" sz="1600">
                <a:latin typeface="Arial" charset="0"/>
                <a:cs typeface="Arial" charset="0"/>
              </a:rPr>
              <a:t>this rule is not valid for the World Championship, the World Cup, the Olympiad and the Grand Prix Tournaments</a:t>
            </a:r>
            <a:endParaRPr lang="de-AT" sz="1600">
              <a:latin typeface="Arial" charset="0"/>
              <a:cs typeface="Arial" charset="0"/>
            </a:endParaRPr>
          </a:p>
        </p:txBody>
      </p:sp>
      <p:sp>
        <p:nvSpPr>
          <p:cNvPr id="18438"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21"/>
                                        </p:tgtEl>
                                        <p:attrNameLst>
                                          <p:attrName>style.visibility</p:attrName>
                                        </p:attrNameLst>
                                      </p:cBhvr>
                                      <p:to>
                                        <p:strVal val="visible"/>
                                      </p:to>
                                    </p:set>
                                    <p:anim calcmode="lin" valueType="num">
                                      <p:cBhvr additive="base">
                                        <p:cTn id="7" dur="1000" fill="hold"/>
                                        <p:tgtEl>
                                          <p:spTgt spid="9221"/>
                                        </p:tgtEl>
                                        <p:attrNameLst>
                                          <p:attrName>ppt_x</p:attrName>
                                        </p:attrNameLst>
                                      </p:cBhvr>
                                      <p:tavLst>
                                        <p:tav tm="0">
                                          <p:val>
                                            <p:strVal val="0-#ppt_w/2"/>
                                          </p:val>
                                        </p:tav>
                                        <p:tav tm="100000">
                                          <p:val>
                                            <p:strVal val="#ppt_x"/>
                                          </p:val>
                                        </p:tav>
                                      </p:tavLst>
                                    </p:anim>
                                    <p:anim calcmode="lin" valueType="num">
                                      <p:cBhvr additive="base">
                                        <p:cTn id="8" dur="1000" fill="hold"/>
                                        <p:tgtEl>
                                          <p:spTgt spid="9221"/>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1000" fill="hold"/>
                                        <p:tgtEl>
                                          <p:spTgt spid="6"/>
                                        </p:tgtEl>
                                        <p:attrNameLst>
                                          <p:attrName>ppt_x</p:attrName>
                                        </p:attrNameLst>
                                      </p:cBhvr>
                                      <p:tavLst>
                                        <p:tav tm="0">
                                          <p:val>
                                            <p:strVal val="0-#ppt_w/2"/>
                                          </p:val>
                                        </p:tav>
                                        <p:tav tm="100000">
                                          <p:val>
                                            <p:strVal val="#ppt_x"/>
                                          </p:val>
                                        </p:tav>
                                      </p:tavLst>
                                    </p:anim>
                                    <p:anim calcmode="lin" valueType="num">
                                      <p:cBhvr additive="base">
                                        <p:cTn id="14" dur="10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1" grpId="0" autoUpdateAnimBg="0"/>
      <p:bldP spid="6" grpId="0"/>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19459" name="Rectangle 4"/>
          <p:cNvSpPr>
            <a:spLocks noChangeArrowheads="1"/>
          </p:cNvSpPr>
          <p:nvPr/>
        </p:nvSpPr>
        <p:spPr bwMode="auto">
          <a:xfrm>
            <a:off x="762000" y="2667000"/>
            <a:ext cx="5724525"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A rating for a player new in the list is published if:</a:t>
            </a:r>
          </a:p>
        </p:txBody>
      </p:sp>
      <p:sp>
        <p:nvSpPr>
          <p:cNvPr id="3077" name="Rectangle 5"/>
          <p:cNvSpPr>
            <a:spLocks noChangeArrowheads="1"/>
          </p:cNvSpPr>
          <p:nvPr/>
        </p:nvSpPr>
        <p:spPr bwMode="auto">
          <a:xfrm>
            <a:off x="762000" y="3376613"/>
            <a:ext cx="7315200" cy="338137"/>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If based on results from round robin tournaments, a minimum of 9 games</a:t>
            </a:r>
            <a:endParaRPr lang="de-AT" sz="1600">
              <a:latin typeface="Arial" charset="0"/>
              <a:cs typeface="Arial" charset="0"/>
            </a:endParaRPr>
          </a:p>
        </p:txBody>
      </p:sp>
      <p:sp>
        <p:nvSpPr>
          <p:cNvPr id="3078" name="Rectangle 6"/>
          <p:cNvSpPr>
            <a:spLocks noChangeArrowheads="1"/>
          </p:cNvSpPr>
          <p:nvPr/>
        </p:nvSpPr>
        <p:spPr bwMode="auto">
          <a:xfrm>
            <a:off x="762000" y="4059238"/>
            <a:ext cx="7239000" cy="584200"/>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If based on results from other tournaments, a minimum of 9 games against rated opponents</a:t>
            </a:r>
            <a:endParaRPr lang="de-AT" sz="1600">
              <a:latin typeface="Arial" charset="0"/>
              <a:cs typeface="Arial" charset="0"/>
            </a:endParaRPr>
          </a:p>
        </p:txBody>
      </p:sp>
      <p:sp>
        <p:nvSpPr>
          <p:cNvPr id="3080" name="Rectangle 8"/>
          <p:cNvSpPr>
            <a:spLocks noChangeArrowheads="1"/>
          </p:cNvSpPr>
          <p:nvPr/>
        </p:nvSpPr>
        <p:spPr bwMode="auto">
          <a:xfrm>
            <a:off x="755650" y="4979988"/>
            <a:ext cx="7632700" cy="830262"/>
          </a:xfrm>
          <a:prstGeom prst="rect">
            <a:avLst/>
          </a:prstGeom>
          <a:noFill/>
          <a:ln w="9525">
            <a:noFill/>
            <a:miter lim="800000"/>
            <a:headEnd/>
            <a:tailEnd/>
          </a:ln>
        </p:spPr>
        <p:txBody>
          <a:bodyPr>
            <a:spAutoFit/>
          </a:bodyPr>
          <a:lstStyle/>
          <a:p>
            <a:pPr marL="263525" indent="-263525">
              <a:buFont typeface="Wingdings" pitchFamily="2" charset="2"/>
              <a:buChar char="v"/>
            </a:pPr>
            <a:r>
              <a:rPr lang="en-US" sz="1600">
                <a:latin typeface="Arial" charset="0"/>
              </a:rPr>
              <a:t>the condition of a minimum of 9 games need not be met in one tournament: results from other events, played within rating periods of not more than two years, are pooled to obtain the initial rating</a:t>
            </a:r>
            <a:endParaRPr lang="de-AT" sz="1600">
              <a:latin typeface="Arial" charset="0"/>
            </a:endParaRPr>
          </a:p>
        </p:txBody>
      </p:sp>
      <p:sp>
        <p:nvSpPr>
          <p:cNvPr id="19463"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7"/>
                                        </p:tgtEl>
                                        <p:attrNameLst>
                                          <p:attrName>style.visibility</p:attrName>
                                        </p:attrNameLst>
                                      </p:cBhvr>
                                      <p:to>
                                        <p:strVal val="visible"/>
                                      </p:to>
                                    </p:set>
                                    <p:anim calcmode="lin" valueType="num">
                                      <p:cBhvr additive="base">
                                        <p:cTn id="7" dur="1000" fill="hold"/>
                                        <p:tgtEl>
                                          <p:spTgt spid="3077"/>
                                        </p:tgtEl>
                                        <p:attrNameLst>
                                          <p:attrName>ppt_x</p:attrName>
                                        </p:attrNameLst>
                                      </p:cBhvr>
                                      <p:tavLst>
                                        <p:tav tm="0">
                                          <p:val>
                                            <p:strVal val="1+#ppt_w/2"/>
                                          </p:val>
                                        </p:tav>
                                        <p:tav tm="100000">
                                          <p:val>
                                            <p:strVal val="#ppt_x"/>
                                          </p:val>
                                        </p:tav>
                                      </p:tavLst>
                                    </p:anim>
                                    <p:anim calcmode="lin" valueType="num">
                                      <p:cBhvr additive="base">
                                        <p:cTn id="8" dur="1000" fill="hold"/>
                                        <p:tgtEl>
                                          <p:spTgt spid="3077"/>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078"/>
                                        </p:tgtEl>
                                        <p:attrNameLst>
                                          <p:attrName>style.visibility</p:attrName>
                                        </p:attrNameLst>
                                      </p:cBhvr>
                                      <p:to>
                                        <p:strVal val="visible"/>
                                      </p:to>
                                    </p:set>
                                    <p:anim calcmode="lin" valueType="num">
                                      <p:cBhvr additive="base">
                                        <p:cTn id="13" dur="1000" fill="hold"/>
                                        <p:tgtEl>
                                          <p:spTgt spid="3078"/>
                                        </p:tgtEl>
                                        <p:attrNameLst>
                                          <p:attrName>ppt_x</p:attrName>
                                        </p:attrNameLst>
                                      </p:cBhvr>
                                      <p:tavLst>
                                        <p:tav tm="0">
                                          <p:val>
                                            <p:strVal val="1+#ppt_w/2"/>
                                          </p:val>
                                        </p:tav>
                                        <p:tav tm="100000">
                                          <p:val>
                                            <p:strVal val="#ppt_x"/>
                                          </p:val>
                                        </p:tav>
                                      </p:tavLst>
                                    </p:anim>
                                    <p:anim calcmode="lin" valueType="num">
                                      <p:cBhvr additive="base">
                                        <p:cTn id="14" dur="1000" fill="hold"/>
                                        <p:tgtEl>
                                          <p:spTgt spid="3078"/>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080"/>
                                        </p:tgtEl>
                                        <p:attrNameLst>
                                          <p:attrName>style.visibility</p:attrName>
                                        </p:attrNameLst>
                                      </p:cBhvr>
                                      <p:to>
                                        <p:strVal val="visible"/>
                                      </p:to>
                                    </p:set>
                                    <p:anim calcmode="lin" valueType="num">
                                      <p:cBhvr additive="base">
                                        <p:cTn id="19" dur="1000" fill="hold"/>
                                        <p:tgtEl>
                                          <p:spTgt spid="3080"/>
                                        </p:tgtEl>
                                        <p:attrNameLst>
                                          <p:attrName>ppt_x</p:attrName>
                                        </p:attrNameLst>
                                      </p:cBhvr>
                                      <p:tavLst>
                                        <p:tav tm="0">
                                          <p:val>
                                            <p:strVal val="1+#ppt_w/2"/>
                                          </p:val>
                                        </p:tav>
                                        <p:tav tm="100000">
                                          <p:val>
                                            <p:strVal val="#ppt_x"/>
                                          </p:val>
                                        </p:tav>
                                      </p:tavLst>
                                    </p:anim>
                                    <p:anim calcmode="lin" valueType="num">
                                      <p:cBhvr additive="base">
                                        <p:cTn id="20" dur="1000" fill="hold"/>
                                        <p:tgtEl>
                                          <p:spTgt spid="308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utoUpdateAnimBg="0"/>
      <p:bldP spid="3078" grpId="0" autoUpdateAnimBg="0"/>
      <p:bldP spid="3080"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0483" name="Rectangle 4"/>
          <p:cNvSpPr>
            <a:spLocks noChangeArrowheads="1"/>
          </p:cNvSpPr>
          <p:nvPr/>
        </p:nvSpPr>
        <p:spPr bwMode="auto">
          <a:xfrm>
            <a:off x="762000" y="2667000"/>
            <a:ext cx="5724525"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A rating for a player new in the list is published if:</a:t>
            </a:r>
          </a:p>
        </p:txBody>
      </p:sp>
      <p:sp>
        <p:nvSpPr>
          <p:cNvPr id="20484" name="Rectangle 5"/>
          <p:cNvSpPr>
            <a:spLocks noChangeArrowheads="1"/>
          </p:cNvSpPr>
          <p:nvPr/>
        </p:nvSpPr>
        <p:spPr bwMode="auto">
          <a:xfrm>
            <a:off x="762000" y="3376613"/>
            <a:ext cx="7315200" cy="338137"/>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the rating is at least the rating floor</a:t>
            </a:r>
            <a:endParaRPr lang="de-AT" sz="1600">
              <a:latin typeface="Arial" charset="0"/>
              <a:cs typeface="Arial" charset="0"/>
            </a:endParaRPr>
          </a:p>
        </p:txBody>
      </p:sp>
      <p:sp>
        <p:nvSpPr>
          <p:cNvPr id="3078" name="Rectangle 6"/>
          <p:cNvSpPr>
            <a:spLocks noChangeArrowheads="1"/>
          </p:cNvSpPr>
          <p:nvPr/>
        </p:nvSpPr>
        <p:spPr bwMode="auto">
          <a:xfrm>
            <a:off x="762000" y="4059238"/>
            <a:ext cx="7239000" cy="1568450"/>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the rating is calculated using all his results as if they were played in one tournament, </a:t>
            </a:r>
          </a:p>
          <a:p>
            <a:pPr marL="279400" indent="-279400">
              <a:buFont typeface="Wingdings" pitchFamily="2" charset="2"/>
              <a:buChar char="v"/>
            </a:pPr>
            <a:endParaRPr lang="en-US" sz="1600">
              <a:latin typeface="Arial" charset="0"/>
              <a:cs typeface="Arial" charset="0"/>
            </a:endParaRPr>
          </a:p>
          <a:p>
            <a:pPr marL="279400" indent="-279400"/>
            <a:r>
              <a:rPr lang="en-US" sz="1600">
                <a:latin typeface="Arial" charset="0"/>
                <a:cs typeface="Arial" charset="0"/>
              </a:rPr>
              <a:t>	but not published until he has played at least 9 games, </a:t>
            </a:r>
          </a:p>
          <a:p>
            <a:pPr marL="279400" indent="-279400"/>
            <a:endParaRPr lang="en-US" sz="1600">
              <a:latin typeface="Arial" charset="0"/>
              <a:cs typeface="Arial" charset="0"/>
            </a:endParaRPr>
          </a:p>
          <a:p>
            <a:pPr marL="279400" indent="-279400"/>
            <a:r>
              <a:rPr lang="en-US" sz="1600">
                <a:latin typeface="Arial" charset="0"/>
                <a:cs typeface="Arial" charset="0"/>
              </a:rPr>
              <a:t>	then using all the rating data available</a:t>
            </a:r>
            <a:endParaRPr lang="de-AT" sz="1600">
              <a:latin typeface="Arial" charset="0"/>
              <a:cs typeface="Arial" charset="0"/>
            </a:endParaRPr>
          </a:p>
        </p:txBody>
      </p:sp>
      <p:sp>
        <p:nvSpPr>
          <p:cNvPr id="20486"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additive="base">
                                        <p:cTn id="7" dur="1000" fill="hold"/>
                                        <p:tgtEl>
                                          <p:spTgt spid="3078"/>
                                        </p:tgtEl>
                                        <p:attrNameLst>
                                          <p:attrName>ppt_x</p:attrName>
                                        </p:attrNameLst>
                                      </p:cBhvr>
                                      <p:tavLst>
                                        <p:tav tm="0">
                                          <p:val>
                                            <p:strVal val="1+#ppt_w/2"/>
                                          </p:val>
                                        </p:tav>
                                        <p:tav tm="100000">
                                          <p:val>
                                            <p:strVal val="#ppt_x"/>
                                          </p:val>
                                        </p:tav>
                                      </p:tavLst>
                                    </p:anim>
                                    <p:anim calcmode="lin" valueType="num">
                                      <p:cBhvr additive="base">
                                        <p:cTn id="8" dur="1000" fill="hold"/>
                                        <p:tgtEl>
                                          <p:spTgt spid="30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6" name="Picture 2"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1507" name="Rectangle 4"/>
          <p:cNvSpPr>
            <a:spLocks noChangeArrowheads="1"/>
          </p:cNvSpPr>
          <p:nvPr/>
        </p:nvSpPr>
        <p:spPr bwMode="auto">
          <a:xfrm>
            <a:off x="762000" y="2667000"/>
            <a:ext cx="5724525"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A rating for a player new in the list is published if:</a:t>
            </a:r>
          </a:p>
        </p:txBody>
      </p:sp>
      <p:sp>
        <p:nvSpPr>
          <p:cNvPr id="21508" name="Rectangle 5"/>
          <p:cNvSpPr>
            <a:spLocks noChangeArrowheads="1"/>
          </p:cNvSpPr>
          <p:nvPr/>
        </p:nvSpPr>
        <p:spPr bwMode="auto">
          <a:xfrm>
            <a:off x="762000" y="3630613"/>
            <a:ext cx="7315200" cy="584200"/>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if based on results obtained in the Olympiad, a Continental Team Championship or World Team Championship, a minimum of 7 games</a:t>
            </a:r>
            <a:endParaRPr lang="de-AT" sz="1600">
              <a:latin typeface="Arial" charset="0"/>
              <a:cs typeface="Arial" charset="0"/>
            </a:endParaRPr>
          </a:p>
        </p:txBody>
      </p:sp>
      <p:sp>
        <p:nvSpPr>
          <p:cNvPr id="3078" name="Rectangle 6"/>
          <p:cNvSpPr>
            <a:spLocks noChangeArrowheads="1"/>
          </p:cNvSpPr>
          <p:nvPr/>
        </p:nvSpPr>
        <p:spPr bwMode="auto">
          <a:xfrm>
            <a:off x="762000" y="4733925"/>
            <a:ext cx="7239000" cy="338138"/>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cs typeface="Arial" charset="0"/>
              </a:rPr>
              <a:t>if a player is a member of the IBCA, ICSC or IPCA, a minimum of 7 games</a:t>
            </a:r>
            <a:endParaRPr lang="de-AT" sz="1600">
              <a:latin typeface="Arial" charset="0"/>
              <a:cs typeface="Arial" charset="0"/>
            </a:endParaRPr>
          </a:p>
        </p:txBody>
      </p:sp>
      <p:sp>
        <p:nvSpPr>
          <p:cNvPr id="21510"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078"/>
                                        </p:tgtEl>
                                        <p:attrNameLst>
                                          <p:attrName>style.visibility</p:attrName>
                                        </p:attrNameLst>
                                      </p:cBhvr>
                                      <p:to>
                                        <p:strVal val="visible"/>
                                      </p:to>
                                    </p:set>
                                    <p:anim calcmode="lin" valueType="num">
                                      <p:cBhvr additive="base">
                                        <p:cTn id="7" dur="1000" fill="hold"/>
                                        <p:tgtEl>
                                          <p:spTgt spid="3078"/>
                                        </p:tgtEl>
                                        <p:attrNameLst>
                                          <p:attrName>ppt_x</p:attrName>
                                        </p:attrNameLst>
                                      </p:cBhvr>
                                      <p:tavLst>
                                        <p:tav tm="0">
                                          <p:val>
                                            <p:strVal val="1+#ppt_w/2"/>
                                          </p:val>
                                        </p:tav>
                                        <p:tav tm="100000">
                                          <p:val>
                                            <p:strVal val="#ppt_x"/>
                                          </p:val>
                                        </p:tav>
                                      </p:tavLst>
                                    </p:anim>
                                    <p:anim calcmode="lin" valueType="num">
                                      <p:cBhvr additive="base">
                                        <p:cTn id="8" dur="1000" fill="hold"/>
                                        <p:tgtEl>
                                          <p:spTgt spid="307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8" grpId="0"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1026"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2531" name="Rectangle 1028"/>
          <p:cNvSpPr>
            <a:spLocks noChangeArrowheads="1"/>
          </p:cNvSpPr>
          <p:nvPr/>
        </p:nvSpPr>
        <p:spPr bwMode="auto">
          <a:xfrm>
            <a:off x="762000" y="2667000"/>
            <a:ext cx="5283200"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Players who are not to be included on the list</a:t>
            </a:r>
          </a:p>
        </p:txBody>
      </p:sp>
      <p:sp>
        <p:nvSpPr>
          <p:cNvPr id="34823" name="Rectangle 1031"/>
          <p:cNvSpPr>
            <a:spLocks noChangeArrowheads="1"/>
          </p:cNvSpPr>
          <p:nvPr/>
        </p:nvSpPr>
        <p:spPr bwMode="auto">
          <a:xfrm>
            <a:off x="762000" y="3284538"/>
            <a:ext cx="7810500" cy="830262"/>
          </a:xfrm>
          <a:prstGeom prst="rect">
            <a:avLst/>
          </a:prstGeom>
          <a:noFill/>
          <a:ln w="9525">
            <a:noFill/>
            <a:miter lim="800000"/>
            <a:headEnd/>
            <a:tailEnd/>
          </a:ln>
        </p:spPr>
        <p:txBody>
          <a:bodyPr>
            <a:spAutoFit/>
          </a:bodyPr>
          <a:lstStyle/>
          <a:p>
            <a:pPr marL="269875" indent="-269875">
              <a:buFont typeface="Wingdings" pitchFamily="2" charset="2"/>
              <a:buChar char="v"/>
              <a:defRPr/>
            </a:pPr>
            <a:r>
              <a:rPr lang="en-US" sz="1600">
                <a:latin typeface="Arial" charset="0"/>
              </a:rPr>
              <a:t>Players whose ratings drop below the floor are listed on the next list as 'delisted'. </a:t>
            </a:r>
          </a:p>
          <a:p>
            <a:pPr marL="279400" indent="-279400">
              <a:buFont typeface="Wingdings" pitchFamily="2" charset="2"/>
              <a:buChar char="v"/>
              <a:defRPr/>
            </a:pPr>
            <a:endParaRPr lang="en-US" sz="1600">
              <a:latin typeface="Arial" charset="0"/>
            </a:endParaRPr>
          </a:p>
          <a:p>
            <a:pPr marL="269875" indent="-269875">
              <a:defRPr/>
            </a:pPr>
            <a:r>
              <a:rPr lang="en-US" sz="1600">
                <a:latin typeface="Arial" charset="0"/>
              </a:rPr>
              <a:t>	Thereafter they are treated in the same manner as any other unrated player</a:t>
            </a:r>
            <a:r>
              <a:rPr lang="de-DE" sz="1600">
                <a:latin typeface="Arial" charset="0"/>
              </a:rPr>
              <a:t>. </a:t>
            </a:r>
            <a:endParaRPr lang="de-AT" sz="1600">
              <a:latin typeface="Arial" charset="0"/>
            </a:endParaRPr>
          </a:p>
        </p:txBody>
      </p:sp>
      <p:sp>
        <p:nvSpPr>
          <p:cNvPr id="34825" name="Rectangle 1033"/>
          <p:cNvSpPr>
            <a:spLocks noChangeArrowheads="1"/>
          </p:cNvSpPr>
          <p:nvPr/>
        </p:nvSpPr>
        <p:spPr bwMode="auto">
          <a:xfrm>
            <a:off x="755650" y="4429125"/>
            <a:ext cx="7129463" cy="584200"/>
          </a:xfrm>
          <a:prstGeom prst="rect">
            <a:avLst/>
          </a:prstGeom>
          <a:noFill/>
          <a:ln w="9525">
            <a:noFill/>
            <a:miter lim="800000"/>
            <a:headEnd/>
            <a:tailEnd/>
          </a:ln>
        </p:spPr>
        <p:txBody>
          <a:bodyPr anchor="ctr">
            <a:spAutoFit/>
          </a:bodyPr>
          <a:lstStyle/>
          <a:p>
            <a:pPr marL="269875" indent="-269875">
              <a:buFont typeface="Wingdings" pitchFamily="2" charset="2"/>
              <a:buChar char="v"/>
            </a:pPr>
            <a:r>
              <a:rPr lang="en-GB" sz="1600">
                <a:latin typeface="Arial" charset="0"/>
              </a:rPr>
              <a:t>u</a:t>
            </a:r>
            <a:r>
              <a:rPr lang="en-US" sz="1600">
                <a:latin typeface="Arial" charset="0"/>
              </a:rPr>
              <a:t>nrated titled players are published in a separate list concurrently with the list of rated titled players</a:t>
            </a:r>
            <a:endParaRPr lang="de-AT" sz="1600">
              <a:latin typeface="Arial" charset="0"/>
            </a:endParaRPr>
          </a:p>
        </p:txBody>
      </p:sp>
      <p:sp>
        <p:nvSpPr>
          <p:cNvPr id="22534"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3"/>
                                        </p:tgtEl>
                                        <p:attrNameLst>
                                          <p:attrName>style.visibility</p:attrName>
                                        </p:attrNameLst>
                                      </p:cBhvr>
                                      <p:to>
                                        <p:strVal val="visible"/>
                                      </p:to>
                                    </p:set>
                                    <p:anim calcmode="lin" valueType="num">
                                      <p:cBhvr additive="base">
                                        <p:cTn id="7" dur="1000" fill="hold"/>
                                        <p:tgtEl>
                                          <p:spTgt spid="34823"/>
                                        </p:tgtEl>
                                        <p:attrNameLst>
                                          <p:attrName>ppt_x</p:attrName>
                                        </p:attrNameLst>
                                      </p:cBhvr>
                                      <p:tavLst>
                                        <p:tav tm="0">
                                          <p:val>
                                            <p:strVal val="0-#ppt_w/2"/>
                                          </p:val>
                                        </p:tav>
                                        <p:tav tm="100000">
                                          <p:val>
                                            <p:strVal val="#ppt_x"/>
                                          </p:val>
                                        </p:tav>
                                      </p:tavLst>
                                    </p:anim>
                                    <p:anim calcmode="lin" valueType="num">
                                      <p:cBhvr additive="base">
                                        <p:cTn id="8" dur="1000" fill="hold"/>
                                        <p:tgtEl>
                                          <p:spTgt spid="3482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5"/>
                                        </p:tgtEl>
                                        <p:attrNameLst>
                                          <p:attrName>style.visibility</p:attrName>
                                        </p:attrNameLst>
                                      </p:cBhvr>
                                      <p:to>
                                        <p:strVal val="visible"/>
                                      </p:to>
                                    </p:set>
                                    <p:anim calcmode="lin" valueType="num">
                                      <p:cBhvr additive="base">
                                        <p:cTn id="13" dur="1000" fill="hold"/>
                                        <p:tgtEl>
                                          <p:spTgt spid="34825"/>
                                        </p:tgtEl>
                                        <p:attrNameLst>
                                          <p:attrName>ppt_x</p:attrName>
                                        </p:attrNameLst>
                                      </p:cBhvr>
                                      <p:tavLst>
                                        <p:tav tm="0">
                                          <p:val>
                                            <p:strVal val="0-#ppt_w/2"/>
                                          </p:val>
                                        </p:tav>
                                        <p:tav tm="100000">
                                          <p:val>
                                            <p:strVal val="#ppt_x"/>
                                          </p:val>
                                        </p:tav>
                                      </p:tavLst>
                                    </p:anim>
                                    <p:anim calcmode="lin" valueType="num">
                                      <p:cBhvr additive="base">
                                        <p:cTn id="14" dur="1000" fill="hold"/>
                                        <p:tgtEl>
                                          <p:spTgt spid="3482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autoUpdateAnimBg="0"/>
      <p:bldP spid="34825" grpId="0"/>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4" name="Picture 1026" descr="Clip0002"/>
          <p:cNvPicPr>
            <a:picLocks noChangeAspect="1" noChangeArrowheads="1"/>
          </p:cNvPicPr>
          <p:nvPr/>
        </p:nvPicPr>
        <p:blipFill>
          <a:blip r:embed="rId3" cstate="print"/>
          <a:srcRect/>
          <a:stretch>
            <a:fillRect/>
          </a:stretch>
        </p:blipFill>
        <p:spPr bwMode="auto">
          <a:xfrm>
            <a:off x="674688" y="685800"/>
            <a:ext cx="1306512" cy="1447800"/>
          </a:xfrm>
          <a:prstGeom prst="rect">
            <a:avLst/>
          </a:prstGeom>
          <a:noFill/>
          <a:ln w="9525">
            <a:noFill/>
            <a:miter lim="800000"/>
            <a:headEnd/>
            <a:tailEnd/>
          </a:ln>
        </p:spPr>
      </p:pic>
      <p:sp>
        <p:nvSpPr>
          <p:cNvPr id="23555" name="Rectangle 1028"/>
          <p:cNvSpPr>
            <a:spLocks noChangeArrowheads="1"/>
          </p:cNvSpPr>
          <p:nvPr/>
        </p:nvSpPr>
        <p:spPr bwMode="auto">
          <a:xfrm>
            <a:off x="762000" y="2667000"/>
            <a:ext cx="5283200" cy="400050"/>
          </a:xfrm>
          <a:prstGeom prst="rect">
            <a:avLst/>
          </a:prstGeom>
          <a:noFill/>
          <a:ln w="9525">
            <a:noFill/>
            <a:miter lim="800000"/>
            <a:headEnd/>
            <a:tailEnd/>
          </a:ln>
        </p:spPr>
        <p:txBody>
          <a:bodyPr wrap="none">
            <a:spAutoFit/>
          </a:bodyPr>
          <a:lstStyle/>
          <a:p>
            <a:pPr>
              <a:spcBef>
                <a:spcPct val="50000"/>
              </a:spcBef>
            </a:pPr>
            <a:r>
              <a:rPr lang="de-AT" sz="2000">
                <a:solidFill>
                  <a:schemeClr val="accent2"/>
                </a:solidFill>
                <a:latin typeface="Arial" charset="0"/>
              </a:rPr>
              <a:t>Players who are not to be included on the list</a:t>
            </a:r>
          </a:p>
        </p:txBody>
      </p:sp>
      <p:sp>
        <p:nvSpPr>
          <p:cNvPr id="23556" name="Rectangle 1031"/>
          <p:cNvSpPr>
            <a:spLocks noChangeArrowheads="1"/>
          </p:cNvSpPr>
          <p:nvPr/>
        </p:nvSpPr>
        <p:spPr bwMode="auto">
          <a:xfrm>
            <a:off x="762000" y="3284538"/>
            <a:ext cx="7810500" cy="1077912"/>
          </a:xfrm>
          <a:prstGeom prst="rect">
            <a:avLst/>
          </a:prstGeom>
          <a:noFill/>
          <a:ln w="9525">
            <a:noFill/>
            <a:miter lim="800000"/>
            <a:headEnd/>
            <a:tailEnd/>
          </a:ln>
        </p:spPr>
        <p:txBody>
          <a:bodyPr>
            <a:spAutoFit/>
          </a:bodyPr>
          <a:lstStyle/>
          <a:p>
            <a:pPr marL="269875" indent="-269875">
              <a:buFont typeface="Wingdings" pitchFamily="2" charset="2"/>
              <a:buChar char="v"/>
            </a:pPr>
            <a:r>
              <a:rPr lang="en-US" sz="1600">
                <a:latin typeface="Arial" charset="0"/>
                <a:cs typeface="Arial" charset="0"/>
              </a:rPr>
              <a:t>inactive players are not included on the list </a:t>
            </a:r>
          </a:p>
          <a:p>
            <a:pPr marL="269875" indent="-269875">
              <a:buFont typeface="Wingdings" pitchFamily="2" charset="2"/>
              <a:buChar char="v"/>
            </a:pPr>
            <a:endParaRPr lang="en-US" sz="1600">
              <a:latin typeface="Arial" charset="0"/>
              <a:cs typeface="Arial" charset="0"/>
            </a:endParaRPr>
          </a:p>
          <a:p>
            <a:pPr marL="269875" indent="-269875"/>
            <a:r>
              <a:rPr lang="en-US" sz="1600">
                <a:latin typeface="Arial" charset="0"/>
                <a:cs typeface="Arial" charset="0"/>
              </a:rPr>
              <a:t>	but nonetheless are considered rated at their most recent published rating for rating and title result purposes</a:t>
            </a:r>
            <a:endParaRPr lang="de-AT" sz="1600">
              <a:latin typeface="Arial" charset="0"/>
              <a:cs typeface="Arial" charset="0"/>
            </a:endParaRPr>
          </a:p>
        </p:txBody>
      </p:sp>
      <p:sp>
        <p:nvSpPr>
          <p:cNvPr id="34824" name="Rectangle 1032"/>
          <p:cNvSpPr>
            <a:spLocks noChangeArrowheads="1"/>
          </p:cNvSpPr>
          <p:nvPr/>
        </p:nvSpPr>
        <p:spPr bwMode="auto">
          <a:xfrm>
            <a:off x="762000" y="5429250"/>
            <a:ext cx="7620000" cy="584200"/>
          </a:xfrm>
          <a:prstGeom prst="rect">
            <a:avLst/>
          </a:prstGeom>
          <a:noFill/>
          <a:ln w="9525">
            <a:noFill/>
            <a:miter lim="800000"/>
            <a:headEnd/>
            <a:tailEnd/>
          </a:ln>
        </p:spPr>
        <p:txBody>
          <a:bodyPr>
            <a:spAutoFit/>
          </a:bodyPr>
          <a:lstStyle/>
          <a:p>
            <a:pPr marL="279400" indent="-279400">
              <a:buFont typeface="Wingdings" pitchFamily="2" charset="2"/>
              <a:buChar char="v"/>
            </a:pPr>
            <a:r>
              <a:rPr lang="en-US" sz="1600">
                <a:latin typeface="Arial" charset="0"/>
              </a:rPr>
              <a:t>his name is then flagged  “i”  in the alphabetical section of the rating list and removed from the national federation’s lists which contain only active players</a:t>
            </a:r>
            <a:endParaRPr lang="de-AT" sz="1600">
              <a:latin typeface="Arial" charset="0"/>
            </a:endParaRPr>
          </a:p>
        </p:txBody>
      </p:sp>
      <p:sp>
        <p:nvSpPr>
          <p:cNvPr id="34825" name="Rectangle 1033"/>
          <p:cNvSpPr>
            <a:spLocks noChangeArrowheads="1"/>
          </p:cNvSpPr>
          <p:nvPr/>
        </p:nvSpPr>
        <p:spPr bwMode="auto">
          <a:xfrm>
            <a:off x="755650" y="4559300"/>
            <a:ext cx="7129463" cy="584200"/>
          </a:xfrm>
          <a:prstGeom prst="rect">
            <a:avLst/>
          </a:prstGeom>
          <a:noFill/>
          <a:ln w="9525">
            <a:noFill/>
            <a:miter lim="800000"/>
            <a:headEnd/>
            <a:tailEnd/>
          </a:ln>
        </p:spPr>
        <p:txBody>
          <a:bodyPr anchor="ctr">
            <a:spAutoFit/>
          </a:bodyPr>
          <a:lstStyle/>
          <a:p>
            <a:pPr marL="269875" indent="-269875">
              <a:buFont typeface="Wingdings" pitchFamily="2" charset="2"/>
              <a:buChar char="v"/>
            </a:pPr>
            <a:r>
              <a:rPr lang="en-GB" sz="1600">
                <a:latin typeface="Arial" charset="0"/>
              </a:rPr>
              <a:t>a </a:t>
            </a:r>
            <a:r>
              <a:rPr lang="en-US" sz="1600">
                <a:latin typeface="Arial" charset="0"/>
              </a:rPr>
              <a:t>player is considered to be inactive if he plays no rated games in a one year period</a:t>
            </a:r>
            <a:endParaRPr lang="de-AT" sz="1600">
              <a:latin typeface="Arial" charset="0"/>
            </a:endParaRPr>
          </a:p>
        </p:txBody>
      </p:sp>
      <p:sp>
        <p:nvSpPr>
          <p:cNvPr id="23559" name="Text Box 3"/>
          <p:cNvSpPr txBox="1">
            <a:spLocks noChangeArrowheads="1"/>
          </p:cNvSpPr>
          <p:nvPr/>
        </p:nvSpPr>
        <p:spPr bwMode="auto">
          <a:xfrm>
            <a:off x="2857500" y="668338"/>
            <a:ext cx="5524500" cy="523875"/>
          </a:xfrm>
          <a:prstGeom prst="rect">
            <a:avLst/>
          </a:prstGeom>
          <a:noFill/>
          <a:ln w="9525">
            <a:noFill/>
            <a:miter lim="800000"/>
            <a:headEnd/>
            <a:tailEnd/>
          </a:ln>
        </p:spPr>
        <p:txBody>
          <a:bodyPr>
            <a:spAutoFit/>
          </a:bodyPr>
          <a:lstStyle/>
          <a:p>
            <a:pPr algn="ctr">
              <a:spcBef>
                <a:spcPct val="50000"/>
              </a:spcBef>
            </a:pPr>
            <a:r>
              <a:rPr lang="de-AT" sz="2800" b="1">
                <a:solidFill>
                  <a:schemeClr val="accent2"/>
                </a:solidFill>
                <a:latin typeface="Arial" charset="0"/>
              </a:rPr>
              <a:t>FIDE Rating Regulations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5"/>
                                        </p:tgtEl>
                                        <p:attrNameLst>
                                          <p:attrName>style.visibility</p:attrName>
                                        </p:attrNameLst>
                                      </p:cBhvr>
                                      <p:to>
                                        <p:strVal val="visible"/>
                                      </p:to>
                                    </p:set>
                                    <p:anim calcmode="lin" valueType="num">
                                      <p:cBhvr additive="base">
                                        <p:cTn id="7" dur="1000" fill="hold"/>
                                        <p:tgtEl>
                                          <p:spTgt spid="34825"/>
                                        </p:tgtEl>
                                        <p:attrNameLst>
                                          <p:attrName>ppt_x</p:attrName>
                                        </p:attrNameLst>
                                      </p:cBhvr>
                                      <p:tavLst>
                                        <p:tav tm="0">
                                          <p:val>
                                            <p:strVal val="0-#ppt_w/2"/>
                                          </p:val>
                                        </p:tav>
                                        <p:tav tm="100000">
                                          <p:val>
                                            <p:strVal val="#ppt_x"/>
                                          </p:val>
                                        </p:tav>
                                      </p:tavLst>
                                    </p:anim>
                                    <p:anim calcmode="lin" valueType="num">
                                      <p:cBhvr additive="base">
                                        <p:cTn id="8" dur="1000" fill="hold"/>
                                        <p:tgtEl>
                                          <p:spTgt spid="34825"/>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4"/>
                                        </p:tgtEl>
                                        <p:attrNameLst>
                                          <p:attrName>style.visibility</p:attrName>
                                        </p:attrNameLst>
                                      </p:cBhvr>
                                      <p:to>
                                        <p:strVal val="visible"/>
                                      </p:to>
                                    </p:set>
                                    <p:anim calcmode="lin" valueType="num">
                                      <p:cBhvr additive="base">
                                        <p:cTn id="13" dur="1000" fill="hold"/>
                                        <p:tgtEl>
                                          <p:spTgt spid="34824"/>
                                        </p:tgtEl>
                                        <p:attrNameLst>
                                          <p:attrName>ppt_x</p:attrName>
                                        </p:attrNameLst>
                                      </p:cBhvr>
                                      <p:tavLst>
                                        <p:tav tm="0">
                                          <p:val>
                                            <p:strVal val="0-#ppt_w/2"/>
                                          </p:val>
                                        </p:tav>
                                        <p:tav tm="100000">
                                          <p:val>
                                            <p:strVal val="#ppt_x"/>
                                          </p:val>
                                        </p:tav>
                                      </p:tavLst>
                                    </p:anim>
                                    <p:anim calcmode="lin" valueType="num">
                                      <p:cBhvr additive="base">
                                        <p:cTn id="14" dur="1000" fill="hold"/>
                                        <p:tgtEl>
                                          <p:spTgt spid="34824"/>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4" grpId="0" autoUpdateAnimBg="0"/>
      <p:bldP spid="3482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6033</Words>
  <Application>Microsoft Office PowerPoint</Application>
  <PresentationFormat>On-screen Show (4:3)</PresentationFormat>
  <Paragraphs>1088</Paragraphs>
  <Slides>118</Slides>
  <Notes>40</Notes>
  <HiddenSlides>8</HiddenSlides>
  <MMClips>0</MMClips>
  <ScaleCrop>false</ScaleCrop>
  <HeadingPairs>
    <vt:vector size="4" baseType="variant">
      <vt:variant>
        <vt:lpstr>Theme</vt:lpstr>
      </vt:variant>
      <vt:variant>
        <vt:i4>1</vt:i4>
      </vt:variant>
      <vt:variant>
        <vt:lpstr>Slide Titles</vt:lpstr>
      </vt:variant>
      <vt:variant>
        <vt:i4>118</vt:i4>
      </vt:variant>
    </vt:vector>
  </HeadingPairs>
  <TitlesOfParts>
    <vt:vector size="119" baseType="lpstr">
      <vt:lpstr>Office Theme</vt:lpstr>
      <vt:lpstr>Skákklukkan, skáklögin, reglur um alþjóðlega skákstig og áfangareglur</vt:lpstr>
      <vt:lpstr>Skáklögin </vt:lpstr>
      <vt:lpstr>Slide 3</vt:lpstr>
      <vt:lpstr>Slide 4</vt:lpstr>
      <vt:lpstr>Slide 5</vt:lpstr>
      <vt:lpstr>Slide 6</vt:lpstr>
      <vt:lpstr>Slide 7</vt:lpstr>
      <vt:lpstr>A move is made</vt:lpstr>
      <vt:lpstr>Slide 9</vt:lpstr>
      <vt:lpstr>Skákklukkan</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Skákklukkan, skáklögin, reglur um alþjóðlega skákstig og áfangareglur</dc:title>
  <dc:creator>Omar Salama</dc:creator>
  <cp:lastModifiedBy>Omar Salama</cp:lastModifiedBy>
  <cp:revision>48</cp:revision>
  <dcterms:created xsi:type="dcterms:W3CDTF">2014-05-09T05:52:52Z</dcterms:created>
  <dcterms:modified xsi:type="dcterms:W3CDTF">2014-05-10T07:21:25Z</dcterms:modified>
</cp:coreProperties>
</file>