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3" r:id="rId8"/>
    <p:sldId id="265" r:id="rId9"/>
    <p:sldId id="264" r:id="rId10"/>
    <p:sldId id="266" r:id="rId11"/>
    <p:sldId id="267" r:id="rId12"/>
    <p:sldId id="268" r:id="rId13"/>
    <p:sldId id="269" r:id="rId14"/>
    <p:sldId id="273" r:id="rId15"/>
    <p:sldId id="274" r:id="rId16"/>
    <p:sldId id="275" r:id="rId17"/>
    <p:sldId id="276" r:id="rId18"/>
    <p:sldId id="277" r:id="rId19"/>
    <p:sldId id="278" r:id="rId20"/>
    <p:sldId id="279" r:id="rId21"/>
    <p:sldId id="280" r:id="rId22"/>
    <p:sldId id="281" r:id="rId23"/>
    <p:sldId id="270" r:id="rId24"/>
    <p:sldId id="271" r:id="rId25"/>
    <p:sldId id="272" r:id="rId26"/>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A3E07882-DF59-41DA-B076-E2647EF99B44}" type="datetimeFigureOut">
              <a:rPr lang="is-IS" smtClean="0"/>
              <a:pPr/>
              <a:t>8.5.2014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A3E07882-DF59-41DA-B076-E2647EF99B44}" type="datetimeFigureOut">
              <a:rPr lang="is-IS" smtClean="0"/>
              <a:pPr/>
              <a:t>8.5.2014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A3E07882-DF59-41DA-B076-E2647EF99B44}" type="datetimeFigureOut">
              <a:rPr lang="is-IS" smtClean="0"/>
              <a:pPr/>
              <a:t>8.5.2014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A3E07882-DF59-41DA-B076-E2647EF99B44}" type="datetimeFigureOut">
              <a:rPr lang="is-IS" smtClean="0"/>
              <a:pPr/>
              <a:t>8.5.2014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E07882-DF59-41DA-B076-E2647EF99B44}" type="datetimeFigureOut">
              <a:rPr lang="is-IS" smtClean="0"/>
              <a:pPr/>
              <a:t>8.5.2014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A3E07882-DF59-41DA-B076-E2647EF99B44}" type="datetimeFigureOut">
              <a:rPr lang="is-IS" smtClean="0"/>
              <a:pPr/>
              <a:t>8.5.2014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A3E07882-DF59-41DA-B076-E2647EF99B44}" type="datetimeFigureOut">
              <a:rPr lang="is-IS" smtClean="0"/>
              <a:pPr/>
              <a:t>8.5.2014</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A3E07882-DF59-41DA-B076-E2647EF99B44}" type="datetimeFigureOut">
              <a:rPr lang="is-IS" smtClean="0"/>
              <a:pPr/>
              <a:t>8.5.2014</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E07882-DF59-41DA-B076-E2647EF99B44}" type="datetimeFigureOut">
              <a:rPr lang="is-IS" smtClean="0"/>
              <a:pPr/>
              <a:t>8.5.2014</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E07882-DF59-41DA-B076-E2647EF99B44}" type="datetimeFigureOut">
              <a:rPr lang="is-IS" smtClean="0"/>
              <a:pPr/>
              <a:t>8.5.2014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E07882-DF59-41DA-B076-E2647EF99B44}" type="datetimeFigureOut">
              <a:rPr lang="is-IS" smtClean="0"/>
              <a:pPr/>
              <a:t>8.5.2014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00DB6F57-EF64-43E6-A9E5-FA4446DFF913}" type="slidenum">
              <a:rPr lang="is-IS" smtClean="0"/>
              <a:pPr/>
              <a:t>‹#›</a:t>
            </a:fld>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s-I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07882-DF59-41DA-B076-E2647EF99B44}" type="datetimeFigureOut">
              <a:rPr lang="is-IS" smtClean="0"/>
              <a:pPr/>
              <a:t>8.5.2014</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DB6F57-EF64-43E6-A9E5-FA4446DFF913}"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fide.com/component/handbook/?id=20&amp;view=category" TargetMode="External"/><Relationship Id="rId2" Type="http://schemas.openxmlformats.org/officeDocument/2006/relationships/hyperlink" Target="http://www.fide.com/fide/handbook.html?id=32&amp;view=category" TargetMode="External"/><Relationship Id="rId1" Type="http://schemas.openxmlformats.org/officeDocument/2006/relationships/slideLayout" Target="../slideLayouts/slideLayout2.xml"/><Relationship Id="rId5" Type="http://schemas.openxmlformats.org/officeDocument/2006/relationships/hyperlink" Target="http://www.fide.com/images/stories/NEWS_2012/FIDE/FIDE_Organisers_Manual.pdf" TargetMode="External"/><Relationship Id="rId4" Type="http://schemas.openxmlformats.org/officeDocument/2006/relationships/hyperlink" Target="http://www.fide.com/images/stories/NEWS_2013/FIDE/Arbiters_Manual_2013.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s-IS" dirty="0" smtClean="0"/>
              <a:t>Hlutverk skákstjóra </a:t>
            </a:r>
            <a:br>
              <a:rPr lang="is-IS" dirty="0" smtClean="0"/>
            </a:br>
            <a:r>
              <a:rPr lang="is-IS" dirty="0" smtClean="0"/>
              <a:t>og mótsstjóra</a:t>
            </a:r>
            <a:endParaRPr lang="is-IS" dirty="0"/>
          </a:p>
        </p:txBody>
      </p:sp>
      <p:sp>
        <p:nvSpPr>
          <p:cNvPr id="3" name="Subtitle 2"/>
          <p:cNvSpPr>
            <a:spLocks noGrp="1"/>
          </p:cNvSpPr>
          <p:nvPr>
            <p:ph type="subTitle" idx="1"/>
          </p:nvPr>
        </p:nvSpPr>
        <p:spPr/>
        <p:txBody>
          <a:bodyPr/>
          <a:lstStyle/>
          <a:p>
            <a:r>
              <a:rPr lang="is-IS" dirty="0" smtClean="0"/>
              <a:t>Skákstjóranámskeið</a:t>
            </a:r>
          </a:p>
          <a:p>
            <a:r>
              <a:rPr lang="is-IS" dirty="0" smtClean="0"/>
              <a:t>8. og 9. maí</a:t>
            </a:r>
          </a:p>
          <a:p>
            <a:r>
              <a:rPr lang="is-IS" dirty="0" smtClean="0"/>
              <a:t>Gunnar Björnsson</a:t>
            </a:r>
            <a:endParaRPr lang="is-I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a:t>
            </a:r>
            <a:br>
              <a:rPr lang="is-IS" dirty="0" smtClean="0"/>
            </a:br>
            <a:r>
              <a:rPr lang="is-IS" dirty="0" smtClean="0"/>
              <a:t> The role of arbiter</a:t>
            </a:r>
            <a:endParaRPr lang="is-IS" dirty="0"/>
          </a:p>
        </p:txBody>
      </p:sp>
      <p:sp>
        <p:nvSpPr>
          <p:cNvPr id="3" name="Content Placeholder 2"/>
          <p:cNvSpPr>
            <a:spLocks noGrp="1"/>
          </p:cNvSpPr>
          <p:nvPr>
            <p:ph idx="1"/>
          </p:nvPr>
        </p:nvSpPr>
        <p:spPr/>
        <p:txBody>
          <a:bodyPr>
            <a:normAutofit fontScale="85000" lnSpcReduction="20000"/>
          </a:bodyPr>
          <a:lstStyle/>
          <a:p>
            <a:r>
              <a:rPr lang="en-US" dirty="0" smtClean="0"/>
              <a:t>13.4 The </a:t>
            </a:r>
            <a:r>
              <a:rPr lang="en-US" dirty="0"/>
              <a:t>arbiter can apply one or more of the following penalties:</a:t>
            </a:r>
          </a:p>
          <a:p>
            <a:pPr lvl="1"/>
            <a:r>
              <a:rPr lang="en-US" dirty="0"/>
              <a:t>warning</a:t>
            </a:r>
          </a:p>
          <a:p>
            <a:pPr lvl="1"/>
            <a:r>
              <a:rPr lang="en-US" dirty="0"/>
              <a:t>increasing the remaining time of the opponent</a:t>
            </a:r>
          </a:p>
          <a:p>
            <a:pPr lvl="1"/>
            <a:r>
              <a:rPr lang="en-US" dirty="0"/>
              <a:t>reducing the remaining time of the offending player</a:t>
            </a:r>
          </a:p>
          <a:p>
            <a:pPr lvl="1"/>
            <a:r>
              <a:rPr lang="en-US" dirty="0"/>
              <a:t>declaring the game to be lost</a:t>
            </a:r>
          </a:p>
          <a:p>
            <a:pPr lvl="1"/>
            <a:r>
              <a:rPr lang="en-US" dirty="0"/>
              <a:t>reducing the points scored in the game by the offending party</a:t>
            </a:r>
          </a:p>
          <a:p>
            <a:pPr lvl="1"/>
            <a:r>
              <a:rPr lang="en-US" dirty="0"/>
              <a:t>increasing the points scored in the game by the opponent to the maximum available for that game</a:t>
            </a:r>
          </a:p>
          <a:p>
            <a:pPr lvl="1"/>
            <a:r>
              <a:rPr lang="en-US" dirty="0"/>
              <a:t>expulsion from the event</a:t>
            </a:r>
            <a:r>
              <a:rPr lang="en-US" dirty="0" smtClean="0"/>
              <a:t>.</a:t>
            </a:r>
          </a:p>
          <a:p>
            <a:r>
              <a:rPr lang="en-US" b="1" dirty="0" err="1" smtClean="0"/>
              <a:t>Skákstjóri</a:t>
            </a:r>
            <a:r>
              <a:rPr lang="en-US" b="1" dirty="0" smtClean="0"/>
              <a:t> </a:t>
            </a:r>
            <a:r>
              <a:rPr lang="en-US" b="1" dirty="0" err="1" smtClean="0"/>
              <a:t>hefur</a:t>
            </a:r>
            <a:r>
              <a:rPr lang="en-US" b="1" dirty="0" smtClean="0"/>
              <a:t> </a:t>
            </a:r>
            <a:r>
              <a:rPr lang="en-US" b="1" dirty="0" err="1" smtClean="0"/>
              <a:t>ýmiss</a:t>
            </a:r>
            <a:r>
              <a:rPr lang="en-US" b="1" dirty="0" smtClean="0"/>
              <a:t> </a:t>
            </a:r>
            <a:r>
              <a:rPr lang="en-US" b="1" dirty="0" err="1" smtClean="0"/>
              <a:t>úrræði</a:t>
            </a:r>
            <a:r>
              <a:rPr lang="en-US" b="1" dirty="0" smtClean="0"/>
              <a:t> </a:t>
            </a:r>
            <a:r>
              <a:rPr lang="en-US" b="1" dirty="0" err="1" smtClean="0"/>
              <a:t>til</a:t>
            </a:r>
            <a:r>
              <a:rPr lang="en-US" b="1" dirty="0" smtClean="0"/>
              <a:t> </a:t>
            </a:r>
            <a:r>
              <a:rPr lang="en-US" b="1" dirty="0" err="1" smtClean="0"/>
              <a:t>refsingar</a:t>
            </a:r>
            <a:r>
              <a:rPr lang="en-US" b="1" dirty="0" smtClean="0"/>
              <a:t>.</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a:t>
            </a:r>
            <a:br>
              <a:rPr lang="is-IS" dirty="0" smtClean="0"/>
            </a:br>
            <a:r>
              <a:rPr lang="is-IS" dirty="0" smtClean="0"/>
              <a:t> The role of arbiter</a:t>
            </a:r>
            <a:endParaRPr lang="is-IS" dirty="0"/>
          </a:p>
        </p:txBody>
      </p:sp>
      <p:sp>
        <p:nvSpPr>
          <p:cNvPr id="3" name="Content Placeholder 2"/>
          <p:cNvSpPr>
            <a:spLocks noGrp="1"/>
          </p:cNvSpPr>
          <p:nvPr>
            <p:ph idx="1"/>
          </p:nvPr>
        </p:nvSpPr>
        <p:spPr/>
        <p:txBody>
          <a:bodyPr/>
          <a:lstStyle/>
          <a:p>
            <a:r>
              <a:rPr lang="en-US" dirty="0" smtClean="0"/>
              <a:t>13.5 The </a:t>
            </a:r>
            <a:r>
              <a:rPr lang="en-US" dirty="0"/>
              <a:t>arbiter may award either or both players additional time in the event of external disturbance of the game</a:t>
            </a:r>
            <a:r>
              <a:rPr lang="en-US" dirty="0" smtClean="0"/>
              <a:t>.</a:t>
            </a:r>
          </a:p>
          <a:p>
            <a:r>
              <a:rPr lang="en-US" b="1" dirty="0" err="1" smtClean="0"/>
              <a:t>Skákstjóri</a:t>
            </a:r>
            <a:r>
              <a:rPr lang="en-US" b="1" dirty="0" smtClean="0"/>
              <a:t> </a:t>
            </a:r>
            <a:r>
              <a:rPr lang="en-US" b="1" dirty="0" err="1" smtClean="0"/>
              <a:t>má</a:t>
            </a:r>
            <a:r>
              <a:rPr lang="en-US" b="1" dirty="0" smtClean="0"/>
              <a:t> </a:t>
            </a:r>
            <a:r>
              <a:rPr lang="en-US" b="1" dirty="0" err="1" smtClean="0"/>
              <a:t>bæta</a:t>
            </a:r>
            <a:r>
              <a:rPr lang="en-US" b="1" dirty="0" smtClean="0"/>
              <a:t> </a:t>
            </a:r>
            <a:r>
              <a:rPr lang="en-US" b="1" dirty="0" err="1" smtClean="0"/>
              <a:t>við</a:t>
            </a:r>
            <a:r>
              <a:rPr lang="en-US" b="1" dirty="0" smtClean="0"/>
              <a:t> </a:t>
            </a:r>
            <a:r>
              <a:rPr lang="en-US" b="1" dirty="0" err="1" smtClean="0"/>
              <a:t>tíma</a:t>
            </a:r>
            <a:r>
              <a:rPr lang="en-US" b="1" dirty="0" smtClean="0"/>
              <a:t> </a:t>
            </a:r>
            <a:r>
              <a:rPr lang="en-US" b="1" dirty="0" err="1" smtClean="0"/>
              <a:t>hjá</a:t>
            </a:r>
            <a:r>
              <a:rPr lang="en-US" b="1" dirty="0" smtClean="0"/>
              <a:t> </a:t>
            </a:r>
            <a:r>
              <a:rPr lang="en-US" b="1" dirty="0" err="1" smtClean="0"/>
              <a:t>keppenda</a:t>
            </a:r>
            <a:r>
              <a:rPr lang="en-US" b="1" dirty="0" smtClean="0"/>
              <a:t>/</a:t>
            </a:r>
            <a:r>
              <a:rPr lang="en-US" b="1" dirty="0" err="1" smtClean="0"/>
              <a:t>keppendum</a:t>
            </a:r>
            <a:r>
              <a:rPr lang="en-US" b="1" dirty="0" smtClean="0"/>
              <a:t> </a:t>
            </a:r>
            <a:r>
              <a:rPr lang="en-US" b="1" dirty="0" err="1" smtClean="0"/>
              <a:t>verði</a:t>
            </a:r>
            <a:r>
              <a:rPr lang="en-US" b="1" dirty="0" smtClean="0"/>
              <a:t> </a:t>
            </a:r>
            <a:r>
              <a:rPr lang="en-US" b="1" dirty="0" err="1" smtClean="0"/>
              <a:t>utanaðkomandi</a:t>
            </a:r>
            <a:r>
              <a:rPr lang="en-US" b="1" dirty="0" smtClean="0"/>
              <a:t> </a:t>
            </a:r>
            <a:r>
              <a:rPr lang="en-US" b="1" dirty="0" err="1" smtClean="0"/>
              <a:t>truflun</a:t>
            </a:r>
            <a:r>
              <a:rPr lang="en-US" b="1" dirty="0" smtClean="0"/>
              <a:t>.</a:t>
            </a:r>
            <a:endParaRPr lang="en-US" b="1" dirty="0"/>
          </a:p>
          <a:p>
            <a:endParaRPr lang="is-I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a:t>
            </a:r>
            <a:br>
              <a:rPr lang="is-IS" dirty="0" smtClean="0"/>
            </a:br>
            <a:r>
              <a:rPr lang="is-IS" dirty="0" smtClean="0"/>
              <a:t> The role of arbiter</a:t>
            </a:r>
            <a:endParaRPr lang="is-IS" dirty="0"/>
          </a:p>
        </p:txBody>
      </p:sp>
      <p:sp>
        <p:nvSpPr>
          <p:cNvPr id="3" name="Content Placeholder 2"/>
          <p:cNvSpPr>
            <a:spLocks noGrp="1"/>
          </p:cNvSpPr>
          <p:nvPr>
            <p:ph idx="1"/>
          </p:nvPr>
        </p:nvSpPr>
        <p:spPr/>
        <p:txBody>
          <a:bodyPr>
            <a:normAutofit fontScale="92500" lnSpcReduction="10000"/>
          </a:bodyPr>
          <a:lstStyle/>
          <a:p>
            <a:r>
              <a:rPr lang="en-US" dirty="0" smtClean="0"/>
              <a:t>13.6 The </a:t>
            </a:r>
            <a:r>
              <a:rPr lang="en-US" dirty="0"/>
              <a:t>arbiter must not intervene in a game except in cases described by the Laws of Chess. He shall not indicate the number of moves made, except in applying Article 8.5, when at least one flag has fallen. The arbiter shall refrain from informing a player that his opponent has completed a move or that the player has not pressed his clock</a:t>
            </a:r>
            <a:r>
              <a:rPr lang="en-US" dirty="0" smtClean="0"/>
              <a:t>.</a:t>
            </a:r>
          </a:p>
          <a:p>
            <a:r>
              <a:rPr lang="en-US" b="1" dirty="0" err="1" smtClean="0"/>
              <a:t>Skákstjóri</a:t>
            </a:r>
            <a:r>
              <a:rPr lang="en-US" b="1" dirty="0" smtClean="0"/>
              <a:t> á </a:t>
            </a:r>
            <a:r>
              <a:rPr lang="en-US" b="1" dirty="0" err="1" smtClean="0"/>
              <a:t>ekki</a:t>
            </a:r>
            <a:r>
              <a:rPr lang="en-US" b="1" dirty="0" smtClean="0"/>
              <a:t> </a:t>
            </a:r>
            <a:r>
              <a:rPr lang="en-US" b="1" dirty="0" err="1" smtClean="0"/>
              <a:t>að</a:t>
            </a:r>
            <a:r>
              <a:rPr lang="en-US" b="1" dirty="0" smtClean="0"/>
              <a:t> </a:t>
            </a:r>
            <a:r>
              <a:rPr lang="en-US" b="1" dirty="0" err="1" smtClean="0"/>
              <a:t>grípa</a:t>
            </a:r>
            <a:r>
              <a:rPr lang="en-US" b="1" dirty="0" smtClean="0"/>
              <a:t> inn í </a:t>
            </a:r>
            <a:r>
              <a:rPr lang="en-US" b="1" dirty="0" err="1" smtClean="0"/>
              <a:t>skákir</a:t>
            </a:r>
            <a:r>
              <a:rPr lang="en-US" b="1" dirty="0" smtClean="0"/>
              <a:t> </a:t>
            </a:r>
            <a:r>
              <a:rPr lang="en-US" b="1" dirty="0" err="1" smtClean="0"/>
              <a:t>nema</a:t>
            </a:r>
            <a:r>
              <a:rPr lang="en-US" b="1" dirty="0" smtClean="0"/>
              <a:t> í </a:t>
            </a:r>
            <a:r>
              <a:rPr lang="en-US" b="1" dirty="0" err="1" smtClean="0"/>
              <a:t>undantekningartilfellu</a:t>
            </a:r>
            <a:r>
              <a:rPr lang="en-US" b="1" dirty="0" err="1"/>
              <a:t>m</a:t>
            </a:r>
            <a:endParaRPr lang="en-US" b="1" dirty="0"/>
          </a:p>
          <a:p>
            <a:endParaRPr lang="is-I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a:t>
            </a:r>
            <a:br>
              <a:rPr lang="is-IS" dirty="0" smtClean="0"/>
            </a:br>
            <a:r>
              <a:rPr lang="is-IS" dirty="0" smtClean="0"/>
              <a:t> The role of arbiter</a:t>
            </a:r>
            <a:endParaRPr lang="is-IS" dirty="0"/>
          </a:p>
        </p:txBody>
      </p:sp>
      <p:sp>
        <p:nvSpPr>
          <p:cNvPr id="3" name="Content Placeholder 2"/>
          <p:cNvSpPr>
            <a:spLocks noGrp="1"/>
          </p:cNvSpPr>
          <p:nvPr>
            <p:ph idx="1"/>
          </p:nvPr>
        </p:nvSpPr>
        <p:spPr/>
        <p:txBody>
          <a:bodyPr>
            <a:normAutofit fontScale="85000" lnSpcReduction="10000"/>
          </a:bodyPr>
          <a:lstStyle/>
          <a:p>
            <a:r>
              <a:rPr lang="en-US" dirty="0" smtClean="0"/>
              <a:t>13.7 Spectators </a:t>
            </a:r>
            <a:r>
              <a:rPr lang="en-US" dirty="0"/>
              <a:t>and players in other games are not to speak about or otherwise interfere in a game. If necessary, the arbiter may expel offenders from the playing venue. If someone observes an irregularity, he may inform only the arbiter.</a:t>
            </a:r>
          </a:p>
          <a:p>
            <a:r>
              <a:rPr lang="en-US" dirty="0"/>
              <a:t>Unless </a:t>
            </a:r>
            <a:r>
              <a:rPr lang="en-US" dirty="0" err="1"/>
              <a:t>authorised</a:t>
            </a:r>
            <a:r>
              <a:rPr lang="en-US" dirty="0"/>
              <a:t> by the arbiter, it is forbidden for anybody to use a mobile phone or any kind of communication device in the playing venue and any contiguous area designated by the arbiter</a:t>
            </a:r>
            <a:r>
              <a:rPr lang="en-US" dirty="0" smtClean="0"/>
              <a:t>.</a:t>
            </a:r>
          </a:p>
          <a:p>
            <a:r>
              <a:rPr lang="en-US" b="1" dirty="0" err="1" smtClean="0"/>
              <a:t>Skákstjóri</a:t>
            </a:r>
            <a:r>
              <a:rPr lang="en-US" b="1" dirty="0" smtClean="0"/>
              <a:t> </a:t>
            </a:r>
            <a:r>
              <a:rPr lang="en-US" b="1" dirty="0" err="1" smtClean="0"/>
              <a:t>skal</a:t>
            </a:r>
            <a:r>
              <a:rPr lang="en-US" b="1" dirty="0" smtClean="0"/>
              <a:t> </a:t>
            </a:r>
            <a:r>
              <a:rPr lang="en-US" b="1" dirty="0" err="1" smtClean="0"/>
              <a:t>leggja</a:t>
            </a:r>
            <a:r>
              <a:rPr lang="en-US" b="1" dirty="0" smtClean="0"/>
              <a:t> sig </a:t>
            </a:r>
            <a:r>
              <a:rPr lang="en-US" b="1" dirty="0" err="1" smtClean="0"/>
              <a:t>fram</a:t>
            </a:r>
            <a:r>
              <a:rPr lang="en-US" b="1" dirty="0" smtClean="0"/>
              <a:t> </a:t>
            </a:r>
            <a:r>
              <a:rPr lang="en-US" b="1" dirty="0" err="1" smtClean="0"/>
              <a:t>við</a:t>
            </a:r>
            <a:r>
              <a:rPr lang="en-US" b="1" dirty="0" smtClean="0"/>
              <a:t> </a:t>
            </a:r>
            <a:r>
              <a:rPr lang="en-US" b="1" dirty="0" err="1" smtClean="0"/>
              <a:t>að</a:t>
            </a:r>
            <a:r>
              <a:rPr lang="en-US" b="1" dirty="0" smtClean="0"/>
              <a:t> </a:t>
            </a:r>
            <a:r>
              <a:rPr lang="en-US" b="1" dirty="0" err="1" smtClean="0"/>
              <a:t>koma</a:t>
            </a:r>
            <a:r>
              <a:rPr lang="en-US" b="1" dirty="0" smtClean="0"/>
              <a:t> í </a:t>
            </a:r>
            <a:r>
              <a:rPr lang="en-US" b="1" dirty="0" err="1" smtClean="0"/>
              <a:t>veg</a:t>
            </a:r>
            <a:r>
              <a:rPr lang="en-US" b="1" dirty="0" smtClean="0"/>
              <a:t> </a:t>
            </a:r>
            <a:r>
              <a:rPr lang="en-US" b="1" dirty="0" err="1" smtClean="0"/>
              <a:t>fyrir</a:t>
            </a:r>
            <a:r>
              <a:rPr lang="en-US" b="1" dirty="0" smtClean="0"/>
              <a:t> </a:t>
            </a:r>
            <a:r>
              <a:rPr lang="en-US" b="1" dirty="0" err="1" smtClean="0"/>
              <a:t>utanaðkomandi</a:t>
            </a:r>
            <a:r>
              <a:rPr lang="en-US" b="1" dirty="0" smtClean="0"/>
              <a:t> </a:t>
            </a:r>
            <a:r>
              <a:rPr lang="en-US" b="1" dirty="0" err="1" smtClean="0"/>
              <a:t>hjálp</a:t>
            </a:r>
            <a:r>
              <a:rPr lang="en-US" b="1" dirty="0" smtClean="0"/>
              <a:t>.</a:t>
            </a:r>
            <a:endParaRPr lang="en-US" b="1" dirty="0"/>
          </a:p>
          <a:p>
            <a:endParaRPr lang="is-I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Hva</a:t>
            </a:r>
            <a:r>
              <a:rPr lang="is-IS" dirty="0" smtClean="0"/>
              <a:t>ð meira þarf skákstjóri að hafa?	</a:t>
            </a:r>
            <a:br>
              <a:rPr lang="is-IS" dirty="0" smtClean="0"/>
            </a:br>
            <a:r>
              <a:rPr lang="is-IS" dirty="0" smtClean="0"/>
              <a:t>(Úr handbók skákstjórans)</a:t>
            </a:r>
            <a:endParaRPr lang="is-IS" dirty="0"/>
          </a:p>
        </p:txBody>
      </p:sp>
      <p:sp>
        <p:nvSpPr>
          <p:cNvPr id="3" name="Content Placeholder 2"/>
          <p:cNvSpPr>
            <a:spLocks noGrp="1"/>
          </p:cNvSpPr>
          <p:nvPr>
            <p:ph idx="1"/>
          </p:nvPr>
        </p:nvSpPr>
        <p:spPr/>
        <p:txBody>
          <a:bodyPr/>
          <a:lstStyle/>
          <a:p>
            <a:pPr>
              <a:buNone/>
            </a:pPr>
            <a:r>
              <a:rPr lang="en-US" dirty="0" smtClean="0"/>
              <a:t>1.  To show proper behavior to the players and </a:t>
            </a:r>
            <a:endParaRPr lang="en-US" dirty="0" smtClean="0"/>
          </a:p>
          <a:p>
            <a:pPr>
              <a:buNone/>
            </a:pPr>
            <a:r>
              <a:rPr lang="en-US" dirty="0" smtClean="0"/>
              <a:t>spectators</a:t>
            </a:r>
            <a:r>
              <a:rPr lang="en-US" dirty="0" smtClean="0"/>
              <a:t> and to be respectful and dignified. </a:t>
            </a:r>
          </a:p>
          <a:p>
            <a:pPr>
              <a:buNone/>
            </a:pPr>
            <a:r>
              <a:rPr lang="en-US" dirty="0" smtClean="0"/>
              <a:t>They shall avoid any dispute during the games </a:t>
            </a:r>
            <a:endParaRPr lang="en-US" dirty="0" smtClean="0"/>
          </a:p>
          <a:p>
            <a:pPr>
              <a:buNone/>
            </a:pPr>
            <a:r>
              <a:rPr lang="en-US" dirty="0" smtClean="0"/>
              <a:t>and</a:t>
            </a:r>
            <a:r>
              <a:rPr lang="en-US" dirty="0" smtClean="0"/>
              <a:t> take care of the good image of the </a:t>
            </a:r>
          </a:p>
          <a:p>
            <a:pPr>
              <a:buNone/>
            </a:pPr>
            <a:r>
              <a:rPr lang="en-US" dirty="0" smtClean="0"/>
              <a:t>Tournament</a:t>
            </a:r>
          </a:p>
          <a:p>
            <a:pPr>
              <a:buNone/>
            </a:pPr>
            <a:r>
              <a:rPr lang="en-US" b="1" dirty="0" smtClean="0"/>
              <a:t>Vera </a:t>
            </a:r>
            <a:r>
              <a:rPr lang="en-US" b="1" dirty="0" err="1" smtClean="0"/>
              <a:t>góð</a:t>
            </a:r>
            <a:r>
              <a:rPr lang="en-US" b="1" dirty="0" smtClean="0"/>
              <a:t> </a:t>
            </a:r>
            <a:r>
              <a:rPr lang="en-US" b="1" dirty="0" err="1" smtClean="0"/>
              <a:t>fyrirmynd</a:t>
            </a:r>
            <a:r>
              <a:rPr lang="en-US" b="1" dirty="0" smtClean="0"/>
              <a:t> </a:t>
            </a:r>
            <a:r>
              <a:rPr lang="en-US" b="1" dirty="0" err="1" smtClean="0"/>
              <a:t>gagnvart</a:t>
            </a:r>
            <a:r>
              <a:rPr lang="en-US" b="1" dirty="0" smtClean="0"/>
              <a:t> </a:t>
            </a:r>
            <a:r>
              <a:rPr lang="en-US" b="1" dirty="0" err="1" smtClean="0"/>
              <a:t>keppendum</a:t>
            </a:r>
            <a:r>
              <a:rPr lang="en-US" b="1" dirty="0" smtClean="0"/>
              <a:t> og </a:t>
            </a:r>
            <a:r>
              <a:rPr lang="en-US" b="1" dirty="0" err="1" smtClean="0"/>
              <a:t>áhorfendum</a:t>
            </a:r>
            <a:r>
              <a:rPr lang="en-US" b="1" dirty="0" smtClean="0"/>
              <a:t>.</a:t>
            </a:r>
            <a:endParaRPr lang="is-IS"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(nr. 2)</a:t>
            </a:r>
            <a:endParaRPr lang="is-IS" dirty="0"/>
          </a:p>
        </p:txBody>
      </p:sp>
      <p:sp>
        <p:nvSpPr>
          <p:cNvPr id="3" name="Content Placeholder 2"/>
          <p:cNvSpPr>
            <a:spLocks noGrp="1"/>
          </p:cNvSpPr>
          <p:nvPr>
            <p:ph idx="1"/>
          </p:nvPr>
        </p:nvSpPr>
        <p:spPr/>
        <p:txBody>
          <a:bodyPr>
            <a:normAutofit fontScale="70000" lnSpcReduction="20000"/>
          </a:bodyPr>
          <a:lstStyle/>
          <a:p>
            <a:r>
              <a:rPr lang="is-IS" dirty="0" smtClean="0"/>
              <a:t>To observe of as many games as possible during every round of the competition.</a:t>
            </a:r>
          </a:p>
          <a:p>
            <a:r>
              <a:rPr lang="is-IS" dirty="0" smtClean="0"/>
              <a:t>They have to take care of the games they are responsible, to observe and to check </a:t>
            </a:r>
            <a:r>
              <a:rPr lang="is-IS" dirty="0" smtClean="0"/>
              <a:t>the games</a:t>
            </a:r>
            <a:r>
              <a:rPr lang="is-IS" dirty="0" smtClean="0"/>
              <a:t>’ progress (especially when there is time trouble). </a:t>
            </a:r>
            <a:endParaRPr lang="is-IS" dirty="0" smtClean="0"/>
          </a:p>
          <a:p>
            <a:r>
              <a:rPr lang="is-IS" dirty="0" smtClean="0"/>
              <a:t>It </a:t>
            </a:r>
            <a:r>
              <a:rPr lang="is-IS" dirty="0" smtClean="0"/>
              <a:t>is not acceptable for the </a:t>
            </a:r>
            <a:r>
              <a:rPr lang="is-IS" dirty="0" smtClean="0"/>
              <a:t>Arbiters  to </a:t>
            </a:r>
            <a:r>
              <a:rPr lang="is-IS" dirty="0" smtClean="0"/>
              <a:t>leave the playing area every 10 or 15 minutes for smoking or for any discussions </a:t>
            </a:r>
            <a:r>
              <a:rPr lang="is-IS" dirty="0" smtClean="0"/>
              <a:t>with friends</a:t>
            </a:r>
            <a:r>
              <a:rPr lang="is-IS" dirty="0" smtClean="0"/>
              <a:t>, spectators, officials or other persons, or to leave their sector unattended in order </a:t>
            </a:r>
            <a:r>
              <a:rPr lang="is-IS" dirty="0" smtClean="0"/>
              <a:t>to go </a:t>
            </a:r>
            <a:r>
              <a:rPr lang="is-IS" dirty="0" smtClean="0"/>
              <a:t>and watch other games in another part of the playing hall. </a:t>
            </a:r>
            <a:endParaRPr lang="is-IS" dirty="0" smtClean="0"/>
          </a:p>
          <a:p>
            <a:r>
              <a:rPr lang="is-IS" dirty="0" smtClean="0"/>
              <a:t>It </a:t>
            </a:r>
            <a:r>
              <a:rPr lang="is-IS" dirty="0" smtClean="0"/>
              <a:t>is not acceptable for </a:t>
            </a:r>
            <a:r>
              <a:rPr lang="is-IS" dirty="0" smtClean="0"/>
              <a:t>the Arbiters </a:t>
            </a:r>
            <a:r>
              <a:rPr lang="is-IS" dirty="0" smtClean="0"/>
              <a:t>to stay seated in their chairs reading newspapers or books (even chess books!), or </a:t>
            </a:r>
            <a:r>
              <a:rPr lang="is-IS" dirty="0" smtClean="0"/>
              <a:t>to sit </a:t>
            </a:r>
            <a:r>
              <a:rPr lang="is-IS" dirty="0" smtClean="0"/>
              <a:t>in front of a computer, surfing on Internet, etc., leaving their games without observation</a:t>
            </a:r>
            <a:r>
              <a:rPr lang="is-IS" dirty="0" smtClean="0"/>
              <a:t>.</a:t>
            </a:r>
            <a:endParaRPr lang="is-I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(nr. 2)</a:t>
            </a:r>
            <a:endParaRPr lang="is-IS" dirty="0"/>
          </a:p>
        </p:txBody>
      </p:sp>
      <p:sp>
        <p:nvSpPr>
          <p:cNvPr id="3" name="Content Placeholder 2"/>
          <p:cNvSpPr>
            <a:spLocks noGrp="1"/>
          </p:cNvSpPr>
          <p:nvPr>
            <p:ph idx="1"/>
          </p:nvPr>
        </p:nvSpPr>
        <p:spPr/>
        <p:txBody>
          <a:bodyPr>
            <a:normAutofit fontScale="70000" lnSpcReduction="20000"/>
          </a:bodyPr>
          <a:lstStyle/>
          <a:p>
            <a:r>
              <a:rPr lang="is-IS" dirty="0" smtClean="0"/>
              <a:t>It </a:t>
            </a:r>
            <a:r>
              <a:rPr lang="is-IS" dirty="0" smtClean="0"/>
              <a:t>is also not acceptable for the Arbiters to speak on their mobiles in the playing hall </a:t>
            </a:r>
            <a:r>
              <a:rPr lang="is-IS" dirty="0" smtClean="0"/>
              <a:t>during the </a:t>
            </a:r>
            <a:r>
              <a:rPr lang="is-IS" dirty="0" smtClean="0"/>
              <a:t>games (the Law of Chess regarding the mobiles is valid not only for the players </a:t>
            </a:r>
            <a:r>
              <a:rPr lang="is-IS" dirty="0" smtClean="0"/>
              <a:t>and spectators</a:t>
            </a:r>
            <a:r>
              <a:rPr lang="is-IS" dirty="0" smtClean="0"/>
              <a:t>, but for the Arbiters as well).</a:t>
            </a:r>
          </a:p>
          <a:p>
            <a:r>
              <a:rPr lang="is-IS" dirty="0" smtClean="0"/>
              <a:t>It is sure that the biggest problems during the games are caused because of the absence </a:t>
            </a:r>
            <a:r>
              <a:rPr lang="is-IS" dirty="0" smtClean="0"/>
              <a:t>or the </a:t>
            </a:r>
            <a:r>
              <a:rPr lang="is-IS" dirty="0" smtClean="0"/>
              <a:t>lack of attention of the Arbiters and thus the ignorance of what actually happened </a:t>
            </a:r>
            <a:r>
              <a:rPr lang="is-IS" dirty="0" smtClean="0"/>
              <a:t>in case </a:t>
            </a:r>
            <a:r>
              <a:rPr lang="is-IS" dirty="0" smtClean="0"/>
              <a:t>of an incident. </a:t>
            </a:r>
            <a:endParaRPr lang="is-IS" dirty="0" smtClean="0"/>
          </a:p>
          <a:p>
            <a:r>
              <a:rPr lang="is-IS" dirty="0" smtClean="0"/>
              <a:t>How </a:t>
            </a:r>
            <a:r>
              <a:rPr lang="is-IS" dirty="0" smtClean="0"/>
              <a:t>an absent Arbiter will take a fair decision in a dispute between </a:t>
            </a:r>
            <a:r>
              <a:rPr lang="is-IS" dirty="0" smtClean="0"/>
              <a:t>two players </a:t>
            </a:r>
            <a:r>
              <a:rPr lang="is-IS" dirty="0" smtClean="0"/>
              <a:t>caused for example because of a touched piece (i.e. the opponents do not agree </a:t>
            </a:r>
            <a:r>
              <a:rPr lang="is-IS" dirty="0" smtClean="0"/>
              <a:t>that the </a:t>
            </a:r>
            <a:r>
              <a:rPr lang="is-IS" dirty="0" smtClean="0"/>
              <a:t>player said “j’adoube” in advance)? </a:t>
            </a:r>
            <a:endParaRPr lang="is-IS" dirty="0" smtClean="0"/>
          </a:p>
          <a:p>
            <a:r>
              <a:rPr lang="is-IS" dirty="0" smtClean="0"/>
              <a:t>Without </a:t>
            </a:r>
            <a:r>
              <a:rPr lang="is-IS" dirty="0" smtClean="0"/>
              <a:t>knowing what actually happened, </a:t>
            </a:r>
            <a:r>
              <a:rPr lang="is-IS" dirty="0" smtClean="0"/>
              <a:t>the Arbiter </a:t>
            </a:r>
            <a:r>
              <a:rPr lang="is-IS" dirty="0" smtClean="0"/>
              <a:t>has 50% possibilities to take a correct decision and 50% to take a wrong one, </a:t>
            </a:r>
            <a:r>
              <a:rPr lang="is-IS" dirty="0" smtClean="0"/>
              <a:t>losing by </a:t>
            </a:r>
            <a:r>
              <a:rPr lang="is-IS" dirty="0" smtClean="0"/>
              <a:t>this way his credibility and the trust of the players</a:t>
            </a:r>
            <a:r>
              <a:rPr lang="is-IS" dirty="0" smtClean="0"/>
              <a:t>.</a:t>
            </a:r>
            <a:endParaRPr lang="is-I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(nr. 2)</a:t>
            </a:r>
            <a:endParaRPr lang="is-IS" dirty="0"/>
          </a:p>
        </p:txBody>
      </p:sp>
      <p:sp>
        <p:nvSpPr>
          <p:cNvPr id="3" name="Content Placeholder 2"/>
          <p:cNvSpPr>
            <a:spLocks noGrp="1"/>
          </p:cNvSpPr>
          <p:nvPr>
            <p:ph idx="1"/>
          </p:nvPr>
        </p:nvSpPr>
        <p:spPr/>
        <p:txBody>
          <a:bodyPr>
            <a:normAutofit lnSpcReduction="10000"/>
          </a:bodyPr>
          <a:lstStyle/>
          <a:p>
            <a:r>
              <a:rPr lang="is-IS" dirty="0" smtClean="0"/>
              <a:t>Of course in case of a big number of participants and a low number of Arbiters it is </a:t>
            </a:r>
            <a:r>
              <a:rPr lang="is-IS" dirty="0" smtClean="0"/>
              <a:t>not possible </a:t>
            </a:r>
            <a:r>
              <a:rPr lang="is-IS" dirty="0" smtClean="0"/>
              <a:t>every game to be checked and controlled. </a:t>
            </a:r>
            <a:endParaRPr lang="is-IS" dirty="0" smtClean="0"/>
          </a:p>
          <a:p>
            <a:r>
              <a:rPr lang="is-IS" dirty="0" smtClean="0"/>
              <a:t>Of </a:t>
            </a:r>
            <a:r>
              <a:rPr lang="is-IS" dirty="0" smtClean="0"/>
              <a:t>course the Arbiters are human </a:t>
            </a:r>
            <a:r>
              <a:rPr lang="is-IS" dirty="0" smtClean="0"/>
              <a:t>beings and </a:t>
            </a:r>
            <a:r>
              <a:rPr lang="is-IS" dirty="0" smtClean="0"/>
              <a:t>they may make mistakes.</a:t>
            </a:r>
          </a:p>
          <a:p>
            <a:r>
              <a:rPr lang="is-IS" dirty="0" smtClean="0"/>
              <a:t>But they have to try as much as they can to avoid such </a:t>
            </a:r>
            <a:r>
              <a:rPr lang="is-IS" dirty="0" smtClean="0"/>
              <a:t>problems</a:t>
            </a:r>
          </a:p>
          <a:p>
            <a:r>
              <a:rPr lang="is-IS" b="1" dirty="0" smtClean="0"/>
              <a:t>Vera sem mest til staðar!</a:t>
            </a:r>
            <a:endParaRPr lang="is-I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(3)</a:t>
            </a:r>
            <a:endParaRPr lang="is-IS" dirty="0"/>
          </a:p>
        </p:txBody>
      </p:sp>
      <p:sp>
        <p:nvSpPr>
          <p:cNvPr id="3" name="Content Placeholder 2"/>
          <p:cNvSpPr>
            <a:spLocks noGrp="1"/>
          </p:cNvSpPr>
          <p:nvPr>
            <p:ph idx="1"/>
          </p:nvPr>
        </p:nvSpPr>
        <p:spPr/>
        <p:txBody>
          <a:bodyPr>
            <a:normAutofit/>
          </a:bodyPr>
          <a:lstStyle/>
          <a:p>
            <a:r>
              <a:rPr lang="en-US" dirty="0" smtClean="0"/>
              <a:t>To show responsibility in executing their duties.</a:t>
            </a:r>
          </a:p>
          <a:p>
            <a:r>
              <a:rPr lang="en-US" dirty="0" smtClean="0"/>
              <a:t>The correct time of arriving in the playing hall before the start of the round and the </a:t>
            </a:r>
            <a:r>
              <a:rPr lang="en-US" dirty="0" smtClean="0"/>
              <a:t>following of </a:t>
            </a:r>
            <a:r>
              <a:rPr lang="en-US" dirty="0" smtClean="0"/>
              <a:t>the Chief Arbiter’s instructions are parameters that help the smooth running of </a:t>
            </a:r>
            <a:r>
              <a:rPr lang="en-US" dirty="0" smtClean="0"/>
              <a:t>the </a:t>
            </a:r>
            <a:r>
              <a:rPr lang="is-IS" dirty="0" smtClean="0"/>
              <a:t>tournament.</a:t>
            </a:r>
          </a:p>
          <a:p>
            <a:r>
              <a:rPr lang="is-IS" b="1" dirty="0" smtClean="0"/>
              <a:t>Stundvísi og fara eftir reglum/fyrirmælum</a:t>
            </a:r>
            <a:endParaRPr lang="is-I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(4)</a:t>
            </a:r>
            <a:endParaRPr lang="is-IS" dirty="0"/>
          </a:p>
        </p:txBody>
      </p:sp>
      <p:sp>
        <p:nvSpPr>
          <p:cNvPr id="3" name="Content Placeholder 2"/>
          <p:cNvSpPr>
            <a:spLocks noGrp="1"/>
          </p:cNvSpPr>
          <p:nvPr>
            <p:ph idx="1"/>
          </p:nvPr>
        </p:nvSpPr>
        <p:spPr/>
        <p:txBody>
          <a:bodyPr>
            <a:normAutofit fontScale="85000" lnSpcReduction="10000"/>
          </a:bodyPr>
          <a:lstStyle/>
          <a:p>
            <a:r>
              <a:rPr lang="en-US" dirty="0" smtClean="0"/>
              <a:t>To show team spirit and cooperate in the best way with the other Arbiters of </a:t>
            </a:r>
            <a:r>
              <a:rPr lang="en-US" dirty="0" smtClean="0"/>
              <a:t>the </a:t>
            </a:r>
            <a:r>
              <a:rPr lang="is-IS" dirty="0" smtClean="0"/>
              <a:t>competition</a:t>
            </a:r>
            <a:r>
              <a:rPr lang="is-IS" dirty="0" smtClean="0"/>
              <a:t>.</a:t>
            </a:r>
          </a:p>
          <a:p>
            <a:r>
              <a:rPr lang="en-US" dirty="0" smtClean="0"/>
              <a:t>An Arbiter’s job in a competition is mainly a team work and the Arbiters shall help and </a:t>
            </a:r>
            <a:r>
              <a:rPr lang="en-US" dirty="0" smtClean="0"/>
              <a:t>cover each </a:t>
            </a:r>
            <a:r>
              <a:rPr lang="en-US" dirty="0" smtClean="0"/>
              <a:t>other in any case, so that to avoid or correct, if possible, any problem that arises </a:t>
            </a:r>
            <a:r>
              <a:rPr lang="en-US" dirty="0" smtClean="0"/>
              <a:t>during the </a:t>
            </a:r>
            <a:r>
              <a:rPr lang="en-US" dirty="0" smtClean="0"/>
              <a:t>games. </a:t>
            </a:r>
            <a:endParaRPr lang="en-US" dirty="0" smtClean="0"/>
          </a:p>
          <a:p>
            <a:r>
              <a:rPr lang="en-US" dirty="0" smtClean="0"/>
              <a:t>The </a:t>
            </a:r>
            <a:r>
              <a:rPr lang="en-US" dirty="0" smtClean="0"/>
              <a:t>Arbiter has to ask for consultation by the Chief Arbiter, in any case when </a:t>
            </a:r>
            <a:r>
              <a:rPr lang="en-US" dirty="0" smtClean="0"/>
              <a:t>he does </a:t>
            </a:r>
            <a:r>
              <a:rPr lang="en-US" dirty="0" smtClean="0"/>
              <a:t>not feel ready to take an important decision regarding the game he observes</a:t>
            </a:r>
            <a:r>
              <a:rPr lang="en-US" dirty="0" smtClean="0"/>
              <a:t>.</a:t>
            </a:r>
          </a:p>
          <a:p>
            <a:r>
              <a:rPr lang="en-US" b="1" dirty="0" err="1" smtClean="0"/>
              <a:t>Samvinna</a:t>
            </a:r>
            <a:r>
              <a:rPr lang="en-US" b="1" dirty="0" smtClean="0"/>
              <a:t>!</a:t>
            </a:r>
            <a:endParaRPr lang="is-I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Hlutverk skák- og mótstjóra</a:t>
            </a:r>
            <a:endParaRPr lang="is-IS" dirty="0"/>
          </a:p>
        </p:txBody>
      </p:sp>
      <p:sp>
        <p:nvSpPr>
          <p:cNvPr id="3" name="Content Placeholder 2"/>
          <p:cNvSpPr>
            <a:spLocks noGrp="1"/>
          </p:cNvSpPr>
          <p:nvPr>
            <p:ph idx="1"/>
          </p:nvPr>
        </p:nvSpPr>
        <p:spPr/>
        <p:txBody>
          <a:bodyPr/>
          <a:lstStyle/>
          <a:p>
            <a:r>
              <a:rPr lang="is-IS" dirty="0" smtClean="0"/>
              <a:t>Í þessum texta er ekki aðeins verið að skoða hlutverk skákstjóra (arbiter) heldur einnig mótsstjóra (organizer). </a:t>
            </a:r>
          </a:p>
          <a:p>
            <a:r>
              <a:rPr lang="is-IS" dirty="0" smtClean="0"/>
              <a:t>Hlutverk þessara aðila er að sjá um að allt sé í föstum skorðum </a:t>
            </a:r>
          </a:p>
          <a:p>
            <a:r>
              <a:rPr lang="is-IS" b="1" dirty="0" smtClean="0"/>
              <a:t>Sérstaklega mikilvægt að keppendur fái ekki á tilfinninguna að losarabragur sé til staðar.</a:t>
            </a:r>
            <a:endParaRPr lang="is-IS"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Handsbók skákstjórans (5)	</a:t>
            </a:r>
            <a:endParaRPr lang="is-IS" dirty="0"/>
          </a:p>
        </p:txBody>
      </p:sp>
      <p:sp>
        <p:nvSpPr>
          <p:cNvPr id="3" name="Content Placeholder 2"/>
          <p:cNvSpPr>
            <a:spLocks noGrp="1"/>
          </p:cNvSpPr>
          <p:nvPr>
            <p:ph idx="1"/>
          </p:nvPr>
        </p:nvSpPr>
        <p:spPr/>
        <p:txBody>
          <a:bodyPr>
            <a:normAutofit lnSpcReduction="10000"/>
          </a:bodyPr>
          <a:lstStyle/>
          <a:p>
            <a:r>
              <a:rPr lang="en-US" dirty="0" smtClean="0"/>
              <a:t>To </a:t>
            </a:r>
            <a:r>
              <a:rPr lang="en-US" dirty="0" smtClean="0"/>
              <a:t>study the regulations and be updated for any changes of the laws of chess and </a:t>
            </a:r>
            <a:r>
              <a:rPr lang="en-US" dirty="0" smtClean="0"/>
              <a:t>the </a:t>
            </a:r>
            <a:r>
              <a:rPr lang="is-IS" dirty="0" smtClean="0"/>
              <a:t>tournament </a:t>
            </a:r>
            <a:r>
              <a:rPr lang="is-IS" dirty="0" smtClean="0"/>
              <a:t>rules.</a:t>
            </a:r>
          </a:p>
          <a:p>
            <a:r>
              <a:rPr lang="en-US" dirty="0" smtClean="0"/>
              <a:t>The Arbiter has to know the Laws of Chess and the Regulations of the tournament, as he </a:t>
            </a:r>
            <a:r>
              <a:rPr lang="en-US" dirty="0" smtClean="0"/>
              <a:t>has to </a:t>
            </a:r>
            <a:r>
              <a:rPr lang="en-US" dirty="0" smtClean="0"/>
              <a:t>take a decision immediately when it is needed. The players cannot wait for a long time </a:t>
            </a:r>
            <a:r>
              <a:rPr lang="en-US" dirty="0" smtClean="0"/>
              <a:t>and the </a:t>
            </a:r>
            <a:r>
              <a:rPr lang="en-US" dirty="0" smtClean="0"/>
              <a:t>game has to be continued</a:t>
            </a:r>
            <a:r>
              <a:rPr lang="en-US" dirty="0" smtClean="0"/>
              <a:t>.</a:t>
            </a:r>
          </a:p>
          <a:p>
            <a:r>
              <a:rPr lang="en-US" b="1" dirty="0" err="1" smtClean="0"/>
              <a:t>Kunnátta</a:t>
            </a:r>
            <a:r>
              <a:rPr lang="en-US" b="1" dirty="0" smtClean="0"/>
              <a:t>!</a:t>
            </a:r>
            <a:endParaRPr lang="is-IS"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(6)</a:t>
            </a:r>
            <a:endParaRPr lang="is-IS" dirty="0"/>
          </a:p>
        </p:txBody>
      </p:sp>
      <p:sp>
        <p:nvSpPr>
          <p:cNvPr id="3" name="Content Placeholder 2"/>
          <p:cNvSpPr>
            <a:spLocks noGrp="1"/>
          </p:cNvSpPr>
          <p:nvPr>
            <p:ph idx="1"/>
          </p:nvPr>
        </p:nvSpPr>
        <p:spPr/>
        <p:txBody>
          <a:bodyPr>
            <a:normAutofit fontScale="92500" lnSpcReduction="10000"/>
          </a:bodyPr>
          <a:lstStyle/>
          <a:p>
            <a:r>
              <a:rPr lang="en-US" dirty="0" smtClean="0"/>
              <a:t>To have excellent knowledge of handling the electronic clocks.</a:t>
            </a:r>
          </a:p>
          <a:p>
            <a:r>
              <a:rPr lang="en-US" dirty="0" smtClean="0"/>
              <a:t>It is not acceptable for an Arbiter to let the players waiting for a long time, while trying to </a:t>
            </a:r>
            <a:r>
              <a:rPr lang="en-US" dirty="0" smtClean="0"/>
              <a:t>fix an </a:t>
            </a:r>
            <a:r>
              <a:rPr lang="en-US" dirty="0" smtClean="0"/>
              <a:t>electronic clock with wrong time indications during a game. They must be able to fix </a:t>
            </a:r>
            <a:r>
              <a:rPr lang="en-US" dirty="0" smtClean="0"/>
              <a:t>or set </a:t>
            </a:r>
            <a:r>
              <a:rPr lang="en-US" dirty="0" smtClean="0"/>
              <a:t>any clock in a time of 30 seconds to 1 minute maximum</a:t>
            </a:r>
            <a:r>
              <a:rPr lang="en-US" dirty="0" smtClean="0"/>
              <a:t>.</a:t>
            </a:r>
          </a:p>
          <a:p>
            <a:r>
              <a:rPr lang="en-US" b="1" dirty="0" err="1" smtClean="0"/>
              <a:t>Dómarar</a:t>
            </a:r>
            <a:r>
              <a:rPr lang="en-US" b="1" dirty="0" smtClean="0"/>
              <a:t> </a:t>
            </a:r>
            <a:r>
              <a:rPr lang="en-US" b="1" dirty="0" err="1" smtClean="0"/>
              <a:t>verða</a:t>
            </a:r>
            <a:r>
              <a:rPr lang="en-US" b="1" dirty="0" smtClean="0"/>
              <a:t> </a:t>
            </a:r>
            <a:r>
              <a:rPr lang="en-US" b="1" dirty="0" err="1" smtClean="0"/>
              <a:t>með</a:t>
            </a:r>
            <a:r>
              <a:rPr lang="en-US" b="1" dirty="0" smtClean="0"/>
              <a:t> á </a:t>
            </a:r>
            <a:r>
              <a:rPr lang="en-US" b="1" dirty="0" err="1" smtClean="0"/>
              <a:t>hreinu</a:t>
            </a:r>
            <a:r>
              <a:rPr lang="en-US" b="1" dirty="0" smtClean="0"/>
              <a:t> </a:t>
            </a:r>
            <a:r>
              <a:rPr lang="en-US" b="1" dirty="0" err="1" smtClean="0"/>
              <a:t>hvernig</a:t>
            </a:r>
            <a:r>
              <a:rPr lang="en-US" b="1" dirty="0" smtClean="0"/>
              <a:t> </a:t>
            </a:r>
            <a:r>
              <a:rPr lang="en-US" b="1" dirty="0" err="1" smtClean="0"/>
              <a:t>stilla</a:t>
            </a:r>
            <a:r>
              <a:rPr lang="en-US" b="1" dirty="0" smtClean="0"/>
              <a:t> á </a:t>
            </a:r>
            <a:r>
              <a:rPr lang="en-US" b="1" dirty="0" err="1" smtClean="0"/>
              <a:t>klukkur</a:t>
            </a:r>
            <a:r>
              <a:rPr lang="en-US" b="1" dirty="0" smtClean="0"/>
              <a:t> </a:t>
            </a:r>
            <a:r>
              <a:rPr lang="en-US" b="1" dirty="0" err="1" smtClean="0"/>
              <a:t>komi</a:t>
            </a:r>
            <a:r>
              <a:rPr lang="en-US" b="1" dirty="0" smtClean="0"/>
              <a:t> </a:t>
            </a:r>
            <a:r>
              <a:rPr lang="en-US" b="1" dirty="0" err="1" smtClean="0"/>
              <a:t>upp</a:t>
            </a:r>
            <a:r>
              <a:rPr lang="en-US" b="1" dirty="0" smtClean="0"/>
              <a:t> </a:t>
            </a:r>
            <a:r>
              <a:rPr lang="en-US" b="1" dirty="0" err="1" smtClean="0"/>
              <a:t>atvik</a:t>
            </a:r>
            <a:r>
              <a:rPr lang="en-US" b="1" dirty="0" smtClean="0"/>
              <a:t>.</a:t>
            </a:r>
            <a:endParaRPr lang="is-I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Handbók skákstjórans (7)	</a:t>
            </a:r>
            <a:endParaRPr lang="is-IS" dirty="0"/>
          </a:p>
        </p:txBody>
      </p:sp>
      <p:sp>
        <p:nvSpPr>
          <p:cNvPr id="3" name="Content Placeholder 2"/>
          <p:cNvSpPr>
            <a:spLocks noGrp="1"/>
          </p:cNvSpPr>
          <p:nvPr>
            <p:ph idx="1"/>
          </p:nvPr>
        </p:nvSpPr>
        <p:spPr/>
        <p:txBody>
          <a:bodyPr>
            <a:normAutofit/>
          </a:bodyPr>
          <a:lstStyle/>
          <a:p>
            <a:r>
              <a:rPr lang="en-US" dirty="0" err="1" smtClean="0"/>
              <a:t>Τo</a:t>
            </a:r>
            <a:r>
              <a:rPr lang="en-US" dirty="0" smtClean="0"/>
              <a:t> follow the dress code.</a:t>
            </a:r>
          </a:p>
          <a:p>
            <a:r>
              <a:rPr lang="en-US" dirty="0" smtClean="0"/>
              <a:t>The Arbiters of a competition shall be dressed properly, helping to the increase of the </a:t>
            </a:r>
            <a:r>
              <a:rPr lang="en-US" dirty="0" smtClean="0"/>
              <a:t>image of </a:t>
            </a:r>
            <a:r>
              <a:rPr lang="en-US" dirty="0" smtClean="0"/>
              <a:t>chess as a sport</a:t>
            </a:r>
            <a:r>
              <a:rPr lang="en-US" dirty="0" smtClean="0"/>
              <a:t>.</a:t>
            </a:r>
          </a:p>
          <a:p>
            <a:r>
              <a:rPr lang="en-US" b="1" dirty="0" smtClean="0"/>
              <a:t>Vera </a:t>
            </a:r>
            <a:r>
              <a:rPr lang="en-US" b="1" dirty="0" err="1" smtClean="0"/>
              <a:t>snyrtilegur</a:t>
            </a:r>
            <a:r>
              <a:rPr lang="en-US" b="1" dirty="0" smtClean="0"/>
              <a:t> </a:t>
            </a:r>
            <a:r>
              <a:rPr lang="en-US" b="1" dirty="0" err="1" smtClean="0"/>
              <a:t>til</a:t>
            </a:r>
            <a:r>
              <a:rPr lang="en-US" b="1" dirty="0" smtClean="0"/>
              <a:t> </a:t>
            </a:r>
            <a:r>
              <a:rPr lang="en-US" b="1" dirty="0" err="1" smtClean="0"/>
              <a:t>fara</a:t>
            </a:r>
            <a:r>
              <a:rPr lang="en-US" b="1" dirty="0" smtClean="0"/>
              <a:t>!</a:t>
            </a:r>
            <a:endParaRPr lang="is-I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Hvað þarf góður skákstjóri?</a:t>
            </a:r>
            <a:endParaRPr lang="is-IS" dirty="0"/>
          </a:p>
        </p:txBody>
      </p:sp>
      <p:sp>
        <p:nvSpPr>
          <p:cNvPr id="3" name="Content Placeholder 2"/>
          <p:cNvSpPr>
            <a:spLocks noGrp="1"/>
          </p:cNvSpPr>
          <p:nvPr>
            <p:ph idx="1"/>
          </p:nvPr>
        </p:nvSpPr>
        <p:spPr/>
        <p:txBody>
          <a:bodyPr>
            <a:normAutofit fontScale="92500"/>
          </a:bodyPr>
          <a:lstStyle/>
          <a:p>
            <a:r>
              <a:rPr lang="is-IS" dirty="0" smtClean="0"/>
              <a:t>Stewart Reuben (einn virtasti skákdómari heims)</a:t>
            </a:r>
          </a:p>
          <a:p>
            <a:pPr lvl="1"/>
            <a:r>
              <a:rPr lang="en-US" dirty="0" smtClean="0"/>
              <a:t>1.Common-sense</a:t>
            </a:r>
          </a:p>
          <a:p>
            <a:pPr lvl="1"/>
            <a:r>
              <a:rPr lang="en-US" dirty="0" smtClean="0"/>
              <a:t>2</a:t>
            </a:r>
            <a:r>
              <a:rPr lang="en-US" dirty="0" smtClean="0"/>
              <a:t>. A </a:t>
            </a:r>
            <a:r>
              <a:rPr lang="en-US" dirty="0" smtClean="0"/>
              <a:t>liking </a:t>
            </a:r>
            <a:r>
              <a:rPr lang="en-US" dirty="0" smtClean="0"/>
              <a:t>for </a:t>
            </a:r>
            <a:r>
              <a:rPr lang="en-US" dirty="0" err="1" smtClean="0"/>
              <a:t>chessplayers</a:t>
            </a:r>
            <a:r>
              <a:rPr lang="en-US" dirty="0" smtClean="0"/>
              <a:t> and </a:t>
            </a:r>
            <a:r>
              <a:rPr lang="en-US" dirty="0" smtClean="0"/>
              <a:t>chess </a:t>
            </a:r>
          </a:p>
          <a:p>
            <a:pPr lvl="1"/>
            <a:r>
              <a:rPr lang="en-US" dirty="0" smtClean="0"/>
              <a:t>3</a:t>
            </a:r>
            <a:r>
              <a:rPr lang="en-US" dirty="0" smtClean="0"/>
              <a:t>. A good sense </a:t>
            </a:r>
            <a:r>
              <a:rPr lang="en-US" dirty="0" smtClean="0"/>
              <a:t>of </a:t>
            </a:r>
            <a:r>
              <a:rPr lang="en-US" dirty="0" err="1" smtClean="0"/>
              <a:t>humour</a:t>
            </a:r>
            <a:endParaRPr lang="en-US" dirty="0" smtClean="0"/>
          </a:p>
          <a:p>
            <a:pPr lvl="1"/>
            <a:r>
              <a:rPr lang="en-US" dirty="0" smtClean="0"/>
              <a:t>4</a:t>
            </a:r>
            <a:r>
              <a:rPr lang="en-US" dirty="0" smtClean="0"/>
              <a:t>. An excellent understanding of and </a:t>
            </a:r>
            <a:r>
              <a:rPr lang="en-US" dirty="0" smtClean="0"/>
              <a:t>ability </a:t>
            </a:r>
            <a:r>
              <a:rPr lang="en-US" dirty="0" smtClean="0"/>
              <a:t>to apply all the </a:t>
            </a:r>
            <a:r>
              <a:rPr lang="en-US" dirty="0" smtClean="0"/>
              <a:t>rules</a:t>
            </a:r>
          </a:p>
          <a:p>
            <a:pPr lvl="1"/>
            <a:r>
              <a:rPr lang="en-US" dirty="0" smtClean="0"/>
              <a:t>5</a:t>
            </a:r>
            <a:r>
              <a:rPr lang="en-US" dirty="0" smtClean="0"/>
              <a:t>. A good </a:t>
            </a:r>
            <a:r>
              <a:rPr lang="en-US" dirty="0" smtClean="0"/>
              <a:t>understanding </a:t>
            </a:r>
            <a:r>
              <a:rPr lang="en-US" dirty="0" smtClean="0"/>
              <a:t>of </a:t>
            </a:r>
            <a:r>
              <a:rPr lang="en-US" dirty="0" smtClean="0"/>
              <a:t>chess</a:t>
            </a:r>
          </a:p>
          <a:p>
            <a:pPr lvl="1"/>
            <a:r>
              <a:rPr lang="en-US" dirty="0" smtClean="0"/>
              <a:t>6</a:t>
            </a:r>
            <a:r>
              <a:rPr lang="en-US" dirty="0" smtClean="0"/>
              <a:t>. A willingness to </a:t>
            </a:r>
            <a:r>
              <a:rPr lang="en-US" dirty="0" smtClean="0"/>
              <a:t>take </a:t>
            </a:r>
            <a:r>
              <a:rPr lang="en-US" dirty="0" smtClean="0"/>
              <a:t>pains to find solutions to problems. </a:t>
            </a:r>
          </a:p>
          <a:p>
            <a:endParaRPr lang="is-I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FIDE Tournament Rules</a:t>
            </a:r>
            <a:endParaRPr lang="is-IS" dirty="0"/>
          </a:p>
        </p:txBody>
      </p:sp>
      <p:sp>
        <p:nvSpPr>
          <p:cNvPr id="3" name="Content Placeholder 2"/>
          <p:cNvSpPr>
            <a:spLocks noGrp="1"/>
          </p:cNvSpPr>
          <p:nvPr>
            <p:ph idx="1"/>
          </p:nvPr>
        </p:nvSpPr>
        <p:spPr/>
        <p:txBody>
          <a:bodyPr/>
          <a:lstStyle/>
          <a:p>
            <a:r>
              <a:rPr lang="is-IS" dirty="0" smtClean="0"/>
              <a:t>Í mótsreglum FIDE er farið yfir smærri atriði sem eiga ekki við á öllum mótum. Þó er rétt að hafa í huga</a:t>
            </a:r>
          </a:p>
          <a:p>
            <a:pPr lvl="1"/>
            <a:r>
              <a:rPr lang="is-IS" dirty="0" smtClean="0"/>
              <a:t>Pláss fyrir keppendur/áhorfendur</a:t>
            </a:r>
          </a:p>
          <a:p>
            <a:pPr lvl="1"/>
            <a:r>
              <a:rPr lang="is-IS" dirty="0" smtClean="0"/>
              <a:t>Hávaði á skákstað</a:t>
            </a:r>
          </a:p>
          <a:p>
            <a:pPr lvl="1"/>
            <a:r>
              <a:rPr lang="is-IS" dirty="0" smtClean="0"/>
              <a:t>Salerni á/við mótsstað</a:t>
            </a:r>
          </a:p>
          <a:p>
            <a:pPr lvl="1"/>
            <a:r>
              <a:rPr lang="is-IS" dirty="0" smtClean="0"/>
              <a:t>Lýsing</a:t>
            </a:r>
          </a:p>
          <a:p>
            <a:pPr lvl="1"/>
            <a:r>
              <a:rPr lang="is-IS" b="1" dirty="0" smtClean="0"/>
              <a:t>Aðstæður séu góðar!</a:t>
            </a:r>
          </a:p>
          <a:p>
            <a:pPr lvl="1">
              <a:buNone/>
            </a:pPr>
            <a:endParaRPr lang="is-I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Ítarefni	</a:t>
            </a:r>
            <a:endParaRPr lang="is-IS" dirty="0"/>
          </a:p>
        </p:txBody>
      </p:sp>
      <p:sp>
        <p:nvSpPr>
          <p:cNvPr id="3" name="Content Placeholder 2"/>
          <p:cNvSpPr>
            <a:spLocks noGrp="1"/>
          </p:cNvSpPr>
          <p:nvPr>
            <p:ph idx="1"/>
          </p:nvPr>
        </p:nvSpPr>
        <p:spPr/>
        <p:txBody>
          <a:bodyPr>
            <a:normAutofit fontScale="77500" lnSpcReduction="20000"/>
          </a:bodyPr>
          <a:lstStyle/>
          <a:p>
            <a:r>
              <a:rPr lang="is-IS" dirty="0" smtClean="0"/>
              <a:t>Heimasíða FIDE</a:t>
            </a:r>
          </a:p>
          <a:p>
            <a:r>
              <a:rPr lang="is-IS" dirty="0" smtClean="0"/>
              <a:t>Lög FIDE (</a:t>
            </a:r>
            <a:r>
              <a:rPr lang="is-IS" dirty="0" smtClean="0">
                <a:hlinkClick r:id="rId2"/>
              </a:rPr>
              <a:t>http://</a:t>
            </a:r>
            <a:r>
              <a:rPr lang="is-IS" dirty="0" smtClean="0">
                <a:hlinkClick r:id="rId2"/>
              </a:rPr>
              <a:t>www.fide.com/fide/handbook.html?id=32&amp;view=category</a:t>
            </a:r>
            <a:r>
              <a:rPr lang="is-IS" dirty="0" smtClean="0"/>
              <a:t>)</a:t>
            </a:r>
          </a:p>
          <a:p>
            <a:r>
              <a:rPr lang="is-IS" dirty="0" smtClean="0"/>
              <a:t>Mótsreglur FIDE (</a:t>
            </a:r>
            <a:r>
              <a:rPr lang="is-IS" dirty="0" smtClean="0">
                <a:hlinkClick r:id="rId3"/>
              </a:rPr>
              <a:t>http://www.fide.com/component/handbook/?</a:t>
            </a:r>
            <a:r>
              <a:rPr lang="is-IS" dirty="0" smtClean="0">
                <a:hlinkClick r:id="rId3"/>
              </a:rPr>
              <a:t>id=20&amp;view=category</a:t>
            </a:r>
            <a:r>
              <a:rPr lang="is-IS" dirty="0" smtClean="0"/>
              <a:t>)</a:t>
            </a:r>
          </a:p>
          <a:p>
            <a:r>
              <a:rPr lang="is-IS" dirty="0" smtClean="0"/>
              <a:t>Handbók skákstjórans (</a:t>
            </a:r>
            <a:r>
              <a:rPr lang="is-IS" dirty="0" smtClean="0">
                <a:hlinkClick r:id="rId4"/>
              </a:rPr>
              <a:t>http://</a:t>
            </a:r>
            <a:r>
              <a:rPr lang="is-IS" dirty="0" smtClean="0">
                <a:hlinkClick r:id="rId4"/>
              </a:rPr>
              <a:t>www.fide.com/images/stories/NEWS_2013/FIDE/Arbiters_Manual_2013.pdf</a:t>
            </a:r>
            <a:r>
              <a:rPr lang="is-IS" dirty="0" smtClean="0"/>
              <a:t>) </a:t>
            </a:r>
          </a:p>
          <a:p>
            <a:r>
              <a:rPr lang="is-IS" dirty="0" smtClean="0"/>
              <a:t>Handbók mótshaldarans (</a:t>
            </a:r>
            <a:r>
              <a:rPr lang="is-IS" dirty="0" smtClean="0">
                <a:hlinkClick r:id="rId5"/>
              </a:rPr>
              <a:t>http</a:t>
            </a:r>
            <a:r>
              <a:rPr lang="is-IS" dirty="0" smtClean="0">
                <a:hlinkClick r:id="rId5"/>
              </a:rPr>
              <a:t>://</a:t>
            </a:r>
            <a:r>
              <a:rPr lang="is-IS" dirty="0" smtClean="0">
                <a:hlinkClick r:id="rId5"/>
              </a:rPr>
              <a:t>www.fide.com/images/stories/NEWS_2012/FIDE/FIDE_Organisers_Manual.pdf</a:t>
            </a:r>
            <a:r>
              <a:rPr lang="is-IS" dirty="0" smtClean="0"/>
              <a:t>) </a:t>
            </a:r>
            <a:endParaRPr lang="is-I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s-IS" dirty="0" smtClean="0"/>
              <a:t>Mótsstjórinn – undirbúningsvinna</a:t>
            </a:r>
            <a:endParaRPr lang="is-IS" dirty="0"/>
          </a:p>
        </p:txBody>
      </p:sp>
      <p:sp>
        <p:nvSpPr>
          <p:cNvPr id="3" name="Content Placeholder 2"/>
          <p:cNvSpPr>
            <a:spLocks noGrp="1"/>
          </p:cNvSpPr>
          <p:nvPr>
            <p:ph idx="1"/>
          </p:nvPr>
        </p:nvSpPr>
        <p:spPr/>
        <p:txBody>
          <a:bodyPr>
            <a:normAutofit fontScale="85000" lnSpcReduction="10000"/>
          </a:bodyPr>
          <a:lstStyle/>
          <a:p>
            <a:r>
              <a:rPr lang="is-IS" dirty="0" smtClean="0"/>
              <a:t>Tilkynna mótið á mótaáætlun SÍ</a:t>
            </a:r>
          </a:p>
          <a:p>
            <a:r>
              <a:rPr lang="is-IS" dirty="0" smtClean="0"/>
              <a:t>Fréttatilkynning á Skák.is – ekki bara degi fyrir mót.</a:t>
            </a:r>
          </a:p>
          <a:p>
            <a:r>
              <a:rPr lang="is-IS" dirty="0" smtClean="0"/>
              <a:t>Hafa skráningarform eða netfang fyrir skráningu</a:t>
            </a:r>
          </a:p>
          <a:p>
            <a:r>
              <a:rPr lang="is-IS" dirty="0" smtClean="0"/>
              <a:t>Hafa góða tilfinningu fyrir fjölda keppenda</a:t>
            </a:r>
          </a:p>
          <a:p>
            <a:r>
              <a:rPr lang="is-IS" dirty="0" smtClean="0"/>
              <a:t>Tryggja að það vanti ekki búnað á skákstað</a:t>
            </a:r>
          </a:p>
          <a:p>
            <a:pPr lvl="1"/>
            <a:r>
              <a:rPr lang="is-IS" dirty="0" smtClean="0"/>
              <a:t>Töfl</a:t>
            </a:r>
          </a:p>
          <a:p>
            <a:pPr lvl="1"/>
            <a:r>
              <a:rPr lang="is-IS" dirty="0" smtClean="0"/>
              <a:t>Klukkur</a:t>
            </a:r>
          </a:p>
          <a:p>
            <a:pPr lvl="1"/>
            <a:r>
              <a:rPr lang="is-IS" dirty="0" smtClean="0"/>
              <a:t>Borð</a:t>
            </a:r>
          </a:p>
          <a:p>
            <a:pPr lvl="1"/>
            <a:r>
              <a:rPr lang="is-IS" dirty="0" smtClean="0"/>
              <a:t>Stólar</a:t>
            </a:r>
          </a:p>
          <a:p>
            <a:pPr lvl="1"/>
            <a:r>
              <a:rPr lang="is-IS" dirty="0" smtClean="0"/>
              <a:t>O.þ.h.</a:t>
            </a:r>
            <a:endParaRPr lang="is-I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Fréttir</a:t>
            </a:r>
            <a:endParaRPr lang="is-IS" dirty="0"/>
          </a:p>
        </p:txBody>
      </p:sp>
      <p:sp>
        <p:nvSpPr>
          <p:cNvPr id="3" name="Content Placeholder 2"/>
          <p:cNvSpPr>
            <a:spLocks noGrp="1"/>
          </p:cNvSpPr>
          <p:nvPr>
            <p:ph idx="1"/>
          </p:nvPr>
        </p:nvSpPr>
        <p:spPr/>
        <p:txBody>
          <a:bodyPr/>
          <a:lstStyle/>
          <a:p>
            <a:r>
              <a:rPr lang="is-IS" dirty="0" smtClean="0"/>
              <a:t>Í fréttum fyrir mót skal tilgreina</a:t>
            </a:r>
          </a:p>
          <a:p>
            <a:pPr lvl="1"/>
            <a:r>
              <a:rPr lang="is-IS" dirty="0" smtClean="0"/>
              <a:t>Dags. og tímasetningu – lengd móts (t.d. 20-22)</a:t>
            </a:r>
          </a:p>
          <a:p>
            <a:pPr lvl="1"/>
            <a:r>
              <a:rPr lang="is-IS" dirty="0" smtClean="0"/>
              <a:t>Skráningu</a:t>
            </a:r>
          </a:p>
          <a:p>
            <a:pPr lvl="1"/>
            <a:r>
              <a:rPr lang="is-IS" dirty="0" smtClean="0"/>
              <a:t>Tímamörk</a:t>
            </a:r>
          </a:p>
          <a:p>
            <a:pPr lvl="1"/>
            <a:r>
              <a:rPr lang="is-IS" dirty="0" smtClean="0"/>
              <a:t>Verðlaun – og skiptingu þeirra</a:t>
            </a:r>
            <a:endParaRPr lang="is-IS" dirty="0" smtClean="0"/>
          </a:p>
          <a:p>
            <a:pPr lvl="1"/>
            <a:r>
              <a:rPr lang="is-IS" dirty="0" smtClean="0"/>
              <a:t>Kvaðir (ef við á)</a:t>
            </a:r>
          </a:p>
          <a:p>
            <a:pPr lvl="1"/>
            <a:r>
              <a:rPr lang="is-IS" dirty="0" smtClean="0"/>
              <a:t>Og annað sem keppendur þurfa að vita</a:t>
            </a:r>
          </a:p>
          <a:p>
            <a:endParaRPr lang="is-I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Á skákstað</a:t>
            </a:r>
            <a:endParaRPr lang="is-IS" dirty="0"/>
          </a:p>
        </p:txBody>
      </p:sp>
      <p:sp>
        <p:nvSpPr>
          <p:cNvPr id="3" name="Content Placeholder 2"/>
          <p:cNvSpPr>
            <a:spLocks noGrp="1"/>
          </p:cNvSpPr>
          <p:nvPr>
            <p:ph idx="1"/>
          </p:nvPr>
        </p:nvSpPr>
        <p:spPr/>
        <p:txBody>
          <a:bodyPr>
            <a:normAutofit lnSpcReduction="10000"/>
          </a:bodyPr>
          <a:lstStyle/>
          <a:p>
            <a:r>
              <a:rPr lang="is-IS" dirty="0" smtClean="0"/>
              <a:t>Að hafa allt tilbúið að tæka tíð</a:t>
            </a:r>
          </a:p>
          <a:p>
            <a:r>
              <a:rPr lang="is-IS" dirty="0" smtClean="0"/>
              <a:t>Uppröðuð töfl</a:t>
            </a:r>
          </a:p>
          <a:p>
            <a:r>
              <a:rPr lang="is-IS" dirty="0" smtClean="0"/>
              <a:t>Stilltar klukkur</a:t>
            </a:r>
          </a:p>
          <a:p>
            <a:r>
              <a:rPr lang="is-IS" dirty="0" smtClean="0"/>
              <a:t>Fyrirfram skráning (ef á við</a:t>
            </a:r>
            <a:r>
              <a:rPr lang="is-IS" dirty="0" smtClean="0"/>
              <a:t>)</a:t>
            </a:r>
          </a:p>
          <a:p>
            <a:r>
              <a:rPr lang="is-IS" dirty="0" smtClean="0"/>
              <a:t>Forrit eða Monrad-spjöld</a:t>
            </a:r>
            <a:endParaRPr lang="is-IS" dirty="0" smtClean="0"/>
          </a:p>
          <a:p>
            <a:r>
              <a:rPr lang="is-IS" dirty="0" smtClean="0"/>
              <a:t>Borðaspjöld</a:t>
            </a:r>
          </a:p>
          <a:p>
            <a:r>
              <a:rPr lang="is-IS" dirty="0" smtClean="0"/>
              <a:t>Númeraspjöld</a:t>
            </a:r>
          </a:p>
          <a:p>
            <a:r>
              <a:rPr lang="is-IS" dirty="0" smtClean="0"/>
              <a:t>Byrja mót sem næst auglýstum tíma</a:t>
            </a:r>
            <a:endParaRPr lang="is-I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Formáli FIDE-laga</a:t>
            </a:r>
            <a:endParaRPr lang="is-IS" dirty="0"/>
          </a:p>
        </p:txBody>
      </p:sp>
      <p:sp>
        <p:nvSpPr>
          <p:cNvPr id="3" name="Content Placeholder 2"/>
          <p:cNvSpPr>
            <a:spLocks noGrp="1"/>
          </p:cNvSpPr>
          <p:nvPr>
            <p:ph idx="1"/>
          </p:nvPr>
        </p:nvSpPr>
        <p:spPr/>
        <p:txBody>
          <a:bodyPr>
            <a:normAutofit fontScale="85000" lnSpcReduction="20000"/>
          </a:bodyPr>
          <a:lstStyle/>
          <a:p>
            <a:r>
              <a:rPr lang="en-US" dirty="0" smtClean="0"/>
              <a:t>The </a:t>
            </a:r>
            <a:r>
              <a:rPr lang="en-US" dirty="0"/>
              <a:t>Laws of Chess cannot cover all possible situations that may arise during a game, nor can they regulate all administrative questions. Where cases are not precisely regulated by an Article of the Laws, it should be possible to reach a correct decision by studying analogous situations which are discussed in the Laws. The Laws assume that arbiters have the necessary competence, sound </a:t>
            </a:r>
            <a:r>
              <a:rPr lang="en-US" dirty="0" err="1"/>
              <a:t>judgement</a:t>
            </a:r>
            <a:r>
              <a:rPr lang="en-US" dirty="0"/>
              <a:t> and absolute objectivity. Too detailed a rule might deprive the arbiter of his freedom of </a:t>
            </a:r>
            <a:r>
              <a:rPr lang="en-US" dirty="0" err="1"/>
              <a:t>judgement</a:t>
            </a:r>
            <a:r>
              <a:rPr lang="en-US" dirty="0"/>
              <a:t> and thus prevent him from finding the solution to a problem dictated by fairness, logic and special factors</a:t>
            </a:r>
            <a:r>
              <a:rPr lang="en-US" dirty="0" smtClean="0"/>
              <a:t>.</a:t>
            </a:r>
          </a:p>
          <a:p>
            <a:r>
              <a:rPr lang="en-US" b="1" dirty="0" err="1" smtClean="0"/>
              <a:t>Heilbrigð</a:t>
            </a:r>
            <a:r>
              <a:rPr lang="en-US" b="1" dirty="0" smtClean="0"/>
              <a:t> </a:t>
            </a:r>
            <a:r>
              <a:rPr lang="en-US" b="1" dirty="0" err="1" smtClean="0"/>
              <a:t>skynsemi</a:t>
            </a:r>
            <a:endParaRPr lang="en-US" b="1" dirty="0"/>
          </a:p>
          <a:p>
            <a:endParaRPr lang="is-I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 </a:t>
            </a:r>
            <a:br>
              <a:rPr lang="is-IS" dirty="0" smtClean="0"/>
            </a:br>
            <a:r>
              <a:rPr lang="is-IS" dirty="0" smtClean="0"/>
              <a:t>The Role of arbiter)</a:t>
            </a:r>
            <a:endParaRPr lang="is-IS" dirty="0"/>
          </a:p>
        </p:txBody>
      </p:sp>
      <p:sp>
        <p:nvSpPr>
          <p:cNvPr id="3" name="Content Placeholder 2"/>
          <p:cNvSpPr>
            <a:spLocks noGrp="1"/>
          </p:cNvSpPr>
          <p:nvPr>
            <p:ph idx="1"/>
          </p:nvPr>
        </p:nvSpPr>
        <p:spPr/>
        <p:txBody>
          <a:bodyPr>
            <a:normAutofit/>
          </a:bodyPr>
          <a:lstStyle/>
          <a:p>
            <a:r>
              <a:rPr lang="en-US" dirty="0" smtClean="0"/>
              <a:t>13.1 The </a:t>
            </a:r>
            <a:r>
              <a:rPr lang="en-US" dirty="0"/>
              <a:t>arbiter shall see that the Laws of Chess are strictly </a:t>
            </a:r>
            <a:r>
              <a:rPr lang="en-US" dirty="0" smtClean="0"/>
              <a:t>observed </a:t>
            </a:r>
          </a:p>
          <a:p>
            <a:r>
              <a:rPr lang="en-US" b="1" dirty="0" err="1" smtClean="0"/>
              <a:t>Sjá</a:t>
            </a:r>
            <a:r>
              <a:rPr lang="en-US" b="1" dirty="0" smtClean="0"/>
              <a:t> </a:t>
            </a:r>
            <a:r>
              <a:rPr lang="en-US" b="1" dirty="0" err="1" smtClean="0"/>
              <a:t>til</a:t>
            </a:r>
            <a:r>
              <a:rPr lang="en-US" b="1" dirty="0" smtClean="0"/>
              <a:t> </a:t>
            </a:r>
            <a:r>
              <a:rPr lang="en-US" b="1" dirty="0" err="1" smtClean="0"/>
              <a:t>þess</a:t>
            </a:r>
            <a:r>
              <a:rPr lang="en-US" b="1" dirty="0" smtClean="0"/>
              <a:t> </a:t>
            </a:r>
            <a:r>
              <a:rPr lang="en-US" b="1" dirty="0" err="1" smtClean="0"/>
              <a:t>að</a:t>
            </a:r>
            <a:r>
              <a:rPr lang="en-US" b="1" dirty="0" smtClean="0"/>
              <a:t> </a:t>
            </a:r>
            <a:r>
              <a:rPr lang="en-US" b="1" dirty="0" err="1" smtClean="0"/>
              <a:t>lögum</a:t>
            </a:r>
            <a:r>
              <a:rPr lang="en-US" b="1" dirty="0" smtClean="0"/>
              <a:t> FIDE </a:t>
            </a:r>
            <a:r>
              <a:rPr lang="en-US" b="1" dirty="0" err="1" smtClean="0"/>
              <a:t>sé</a:t>
            </a:r>
            <a:r>
              <a:rPr lang="en-US" b="1" dirty="0" smtClean="0"/>
              <a:t> </a:t>
            </a:r>
            <a:r>
              <a:rPr lang="en-US" b="1" dirty="0" err="1" smtClean="0"/>
              <a:t>framfylgt</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 </a:t>
            </a:r>
            <a:br>
              <a:rPr lang="is-IS" dirty="0" smtClean="0"/>
            </a:br>
            <a:r>
              <a:rPr lang="is-IS" dirty="0" smtClean="0"/>
              <a:t>The Role of arbiter)</a:t>
            </a:r>
            <a:endParaRPr lang="is-IS" dirty="0"/>
          </a:p>
        </p:txBody>
      </p:sp>
      <p:sp>
        <p:nvSpPr>
          <p:cNvPr id="3" name="Content Placeholder 2"/>
          <p:cNvSpPr>
            <a:spLocks noGrp="1"/>
          </p:cNvSpPr>
          <p:nvPr>
            <p:ph idx="1"/>
          </p:nvPr>
        </p:nvSpPr>
        <p:spPr/>
        <p:txBody>
          <a:bodyPr/>
          <a:lstStyle/>
          <a:p>
            <a:r>
              <a:rPr lang="en-US" dirty="0" smtClean="0"/>
              <a:t>13.2 The arbiter shall act in the best interest of the competition. He should ensure that a good playing environment is maintained and that the players are not disturbed. He shall supervise the progress of the competition.</a:t>
            </a:r>
          </a:p>
          <a:p>
            <a:r>
              <a:rPr lang="en-US" b="1" dirty="0" err="1" smtClean="0"/>
              <a:t>Tryggja</a:t>
            </a:r>
            <a:r>
              <a:rPr lang="en-US" b="1" dirty="0" smtClean="0"/>
              <a:t> </a:t>
            </a:r>
            <a:r>
              <a:rPr lang="en-US" b="1" dirty="0" err="1" smtClean="0"/>
              <a:t>að</a:t>
            </a:r>
            <a:r>
              <a:rPr lang="en-US" b="1" dirty="0" smtClean="0"/>
              <a:t> </a:t>
            </a:r>
            <a:r>
              <a:rPr lang="en-US" b="1" dirty="0" err="1" smtClean="0"/>
              <a:t>mótið</a:t>
            </a:r>
            <a:r>
              <a:rPr lang="en-US" b="1" dirty="0" smtClean="0"/>
              <a:t> </a:t>
            </a:r>
            <a:r>
              <a:rPr lang="en-US" b="1" dirty="0" err="1" smtClean="0"/>
              <a:t>fram</a:t>
            </a:r>
            <a:r>
              <a:rPr lang="en-US" b="1" dirty="0" smtClean="0"/>
              <a:t> á </a:t>
            </a:r>
            <a:r>
              <a:rPr lang="en-US" b="1" dirty="0" err="1" smtClean="0"/>
              <a:t>góðan</a:t>
            </a:r>
            <a:r>
              <a:rPr lang="en-US" b="1" dirty="0" smtClean="0"/>
              <a:t> </a:t>
            </a:r>
            <a:r>
              <a:rPr lang="en-US" b="1" dirty="0" err="1" smtClean="0"/>
              <a:t>hátt</a:t>
            </a:r>
            <a:r>
              <a:rPr lang="en-US" b="1" dirty="0"/>
              <a:t> </a:t>
            </a:r>
            <a:r>
              <a:rPr lang="en-US" b="1" dirty="0" smtClean="0"/>
              <a:t>og </a:t>
            </a:r>
            <a:r>
              <a:rPr lang="en-US" b="1" dirty="0" err="1" smtClean="0"/>
              <a:t>að</a:t>
            </a:r>
            <a:r>
              <a:rPr lang="en-US" b="1" dirty="0" smtClean="0"/>
              <a:t> </a:t>
            </a:r>
            <a:r>
              <a:rPr lang="en-US" b="1" dirty="0" err="1" smtClean="0"/>
              <a:t>aðstæður</a:t>
            </a:r>
            <a:r>
              <a:rPr lang="en-US" b="1" dirty="0" smtClean="0"/>
              <a:t> </a:t>
            </a:r>
            <a:r>
              <a:rPr lang="en-US" b="1" dirty="0" err="1" smtClean="0"/>
              <a:t>keppenda</a:t>
            </a:r>
            <a:r>
              <a:rPr lang="en-US" b="1" dirty="0" smtClean="0"/>
              <a:t> </a:t>
            </a:r>
            <a:r>
              <a:rPr lang="en-US" b="1" dirty="0" err="1" smtClean="0"/>
              <a:t>séu</a:t>
            </a:r>
            <a:r>
              <a:rPr lang="en-US" b="1" dirty="0" smtClean="0"/>
              <a:t> </a:t>
            </a:r>
            <a:r>
              <a:rPr lang="en-US" b="1" dirty="0" err="1" smtClean="0"/>
              <a:t>tryggðar</a:t>
            </a:r>
            <a:r>
              <a:rPr lang="en-US" b="1" dirty="0" smtClean="0"/>
              <a:t>.</a:t>
            </a:r>
          </a:p>
          <a:p>
            <a:endParaRPr lang="is-I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s-IS" dirty="0" smtClean="0"/>
              <a:t>FIDE-lög (13. grein </a:t>
            </a:r>
            <a:br>
              <a:rPr lang="is-IS" dirty="0" smtClean="0"/>
            </a:br>
            <a:r>
              <a:rPr lang="is-IS" dirty="0" smtClean="0"/>
              <a:t> The role of arbiter</a:t>
            </a:r>
            <a:endParaRPr lang="is-IS" dirty="0"/>
          </a:p>
        </p:txBody>
      </p:sp>
      <p:sp>
        <p:nvSpPr>
          <p:cNvPr id="3" name="Content Placeholder 2"/>
          <p:cNvSpPr>
            <a:spLocks noGrp="1"/>
          </p:cNvSpPr>
          <p:nvPr>
            <p:ph idx="1"/>
          </p:nvPr>
        </p:nvSpPr>
        <p:spPr/>
        <p:txBody>
          <a:bodyPr/>
          <a:lstStyle/>
          <a:p>
            <a:r>
              <a:rPr lang="en-US" dirty="0" smtClean="0"/>
              <a:t>13.3 The </a:t>
            </a:r>
            <a:r>
              <a:rPr lang="en-US" dirty="0"/>
              <a:t>arbiter shall observe the games, especially when the players are short of time, enforce decisions he has made and impose penalties on players where appropriate</a:t>
            </a:r>
            <a:r>
              <a:rPr lang="en-US" dirty="0" smtClean="0"/>
              <a:t>.</a:t>
            </a:r>
          </a:p>
          <a:p>
            <a:r>
              <a:rPr lang="en-US" b="1" dirty="0" err="1" smtClean="0"/>
              <a:t>Fylgjast</a:t>
            </a:r>
            <a:r>
              <a:rPr lang="en-US" b="1" dirty="0" smtClean="0"/>
              <a:t> </a:t>
            </a:r>
            <a:r>
              <a:rPr lang="en-US" b="1" dirty="0" err="1" smtClean="0"/>
              <a:t>með</a:t>
            </a:r>
            <a:r>
              <a:rPr lang="en-US" b="1" dirty="0" smtClean="0"/>
              <a:t> </a:t>
            </a:r>
            <a:r>
              <a:rPr lang="en-US" b="1" dirty="0" err="1" smtClean="0"/>
              <a:t>skákum</a:t>
            </a:r>
            <a:r>
              <a:rPr lang="en-US" b="1" dirty="0" smtClean="0"/>
              <a:t> </a:t>
            </a:r>
            <a:r>
              <a:rPr lang="en-US" b="1" dirty="0" err="1" smtClean="0"/>
              <a:t>eins</a:t>
            </a:r>
            <a:r>
              <a:rPr lang="en-US" b="1" dirty="0" smtClean="0"/>
              <a:t> og </a:t>
            </a:r>
            <a:r>
              <a:rPr lang="en-US" b="1" dirty="0" err="1" smtClean="0"/>
              <a:t>þess</a:t>
            </a:r>
            <a:r>
              <a:rPr lang="en-US" b="1" dirty="0" smtClean="0"/>
              <a:t> </a:t>
            </a:r>
            <a:r>
              <a:rPr lang="en-US" b="1" dirty="0" err="1" smtClean="0"/>
              <a:t>er</a:t>
            </a:r>
            <a:r>
              <a:rPr lang="en-US" b="1" dirty="0" smtClean="0"/>
              <a:t> </a:t>
            </a:r>
            <a:r>
              <a:rPr lang="en-US" b="1" dirty="0" err="1" smtClean="0"/>
              <a:t>kostur</a:t>
            </a:r>
            <a:r>
              <a:rPr lang="en-US" b="1" dirty="0" smtClean="0"/>
              <a:t> (</a:t>
            </a:r>
            <a:r>
              <a:rPr lang="en-US" b="1" dirty="0" err="1" smtClean="0"/>
              <a:t>sérstaklega</a:t>
            </a:r>
            <a:r>
              <a:rPr lang="en-US" b="1" dirty="0" smtClean="0"/>
              <a:t> í </a:t>
            </a:r>
            <a:r>
              <a:rPr lang="en-US" b="1" dirty="0" err="1" smtClean="0"/>
              <a:t>tímahraki</a:t>
            </a:r>
            <a:r>
              <a:rPr lang="en-US" b="1" dirty="0" smtClean="0"/>
              <a:t> og </a:t>
            </a:r>
            <a:r>
              <a:rPr lang="en-US" b="1" dirty="0" err="1" smtClean="0"/>
              <a:t>beita</a:t>
            </a:r>
            <a:r>
              <a:rPr lang="en-US" b="1" dirty="0" smtClean="0"/>
              <a:t> </a:t>
            </a:r>
            <a:r>
              <a:rPr lang="en-US" b="1" dirty="0" err="1" smtClean="0"/>
              <a:t>refsingum</a:t>
            </a:r>
            <a:r>
              <a:rPr lang="en-US" b="1" dirty="0" smtClean="0"/>
              <a:t> </a:t>
            </a:r>
            <a:r>
              <a:rPr lang="en-US" b="1" dirty="0" err="1" smtClean="0"/>
              <a:t>ef</a:t>
            </a:r>
            <a:r>
              <a:rPr lang="en-US" b="1" dirty="0" smtClean="0"/>
              <a:t> </a:t>
            </a:r>
            <a:r>
              <a:rPr lang="en-US" b="1" dirty="0" err="1" smtClean="0"/>
              <a:t>með</a:t>
            </a:r>
            <a:r>
              <a:rPr lang="en-US" b="1" dirty="0" smtClean="0"/>
              <a:t> </a:t>
            </a:r>
            <a:r>
              <a:rPr lang="en-US" b="1" dirty="0" err="1" smtClean="0"/>
              <a:t>þarf</a:t>
            </a:r>
            <a:r>
              <a:rPr lang="en-US" b="1" dirty="0" smtClean="0"/>
              <a:t>.</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TotalTime>
  <Words>1602</Words>
  <Application>Microsoft Office PowerPoint</Application>
  <PresentationFormat>On-screen Show (4:3)</PresentationFormat>
  <Paragraphs>132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Hlutverk skákstjóra  og mótsstjóra</vt:lpstr>
      <vt:lpstr>Hlutverk skák- og mótstjóra</vt:lpstr>
      <vt:lpstr>Mótsstjórinn – undirbúningsvinna</vt:lpstr>
      <vt:lpstr>Fréttir</vt:lpstr>
      <vt:lpstr>Á skákstað</vt:lpstr>
      <vt:lpstr>Formáli FIDE-laga</vt:lpstr>
      <vt:lpstr>FIDE-lög (13. grein –  The Role of arbiter)</vt:lpstr>
      <vt:lpstr>FIDE-lög (13. grein –  The Role of arbiter)</vt:lpstr>
      <vt:lpstr>FIDE-lög (13. grein   The role of arbiter</vt:lpstr>
      <vt:lpstr>FIDE-lög (13. grein   The role of arbiter</vt:lpstr>
      <vt:lpstr>FIDE-lög (13. grein   The role of arbiter</vt:lpstr>
      <vt:lpstr>FIDE-lög (13. grein   The role of arbiter</vt:lpstr>
      <vt:lpstr>FIDE-lög (13. grein   The role of arbiter</vt:lpstr>
      <vt:lpstr>Hvað meira þarf skákstjóri að hafa?  (Úr handbók skákstjórans)</vt:lpstr>
      <vt:lpstr>Handbók skákstjórans (nr. 2)</vt:lpstr>
      <vt:lpstr>Handbók skákstjórans (nr. 2)</vt:lpstr>
      <vt:lpstr>Handbók skákstjórans (nr. 2)</vt:lpstr>
      <vt:lpstr>Handbók skákstjórans (3)</vt:lpstr>
      <vt:lpstr>Handbók skákstjórans (4)</vt:lpstr>
      <vt:lpstr>Handsbók skákstjórans (5) </vt:lpstr>
      <vt:lpstr>Handbók skákstjórans (6)</vt:lpstr>
      <vt:lpstr>Handbók skákstjórans (7) </vt:lpstr>
      <vt:lpstr>Hvað þarf góður skákstjóri?</vt:lpstr>
      <vt:lpstr>FIDE Tournament Rules</vt:lpstr>
      <vt:lpstr>Ítarefni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Hlutverk skákstjóra  og mótsstjóra</dc:title>
  <dc:creator>Notandi</dc:creator>
  <cp:lastModifiedBy>Notandi</cp:lastModifiedBy>
  <cp:revision>30</cp:revision>
  <dcterms:created xsi:type="dcterms:W3CDTF">2014-05-08T10:03:49Z</dcterms:created>
  <dcterms:modified xsi:type="dcterms:W3CDTF">2014-05-08T15:38:17Z</dcterms:modified>
</cp:coreProperties>
</file>