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5" r:id="rId8"/>
    <p:sldId id="266" r:id="rId9"/>
    <p:sldId id="267" r:id="rId10"/>
    <p:sldId id="268" r:id="rId11"/>
    <p:sldId id="269" r:id="rId12"/>
    <p:sldId id="294" r:id="rId13"/>
    <p:sldId id="271" r:id="rId14"/>
    <p:sldId id="270" r:id="rId15"/>
    <p:sldId id="278" r:id="rId16"/>
    <p:sldId id="279" r:id="rId17"/>
    <p:sldId id="272" r:id="rId18"/>
    <p:sldId id="280" r:id="rId19"/>
    <p:sldId id="281" r:id="rId20"/>
    <p:sldId id="282" r:id="rId21"/>
    <p:sldId id="285" r:id="rId22"/>
    <p:sldId id="286" r:id="rId23"/>
    <p:sldId id="273" r:id="rId24"/>
    <p:sldId id="274" r:id="rId25"/>
    <p:sldId id="275" r:id="rId26"/>
    <p:sldId id="283" r:id="rId27"/>
    <p:sldId id="284" r:id="rId28"/>
    <p:sldId id="289" r:id="rId29"/>
    <p:sldId id="290" r:id="rId30"/>
    <p:sldId id="291" r:id="rId31"/>
    <p:sldId id="293" r:id="rId32"/>
    <p:sldId id="295" r:id="rId33"/>
    <p:sldId id="296" r:id="rId34"/>
    <p:sldId id="297" r:id="rId35"/>
    <p:sldId id="259" r:id="rId36"/>
    <p:sldId id="264" r:id="rId37"/>
    <p:sldId id="263" r:id="rId38"/>
    <p:sldId id="287" r:id="rId39"/>
    <p:sldId id="288" r:id="rId40"/>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309" autoAdjust="0"/>
    <p:restoredTop sz="86380" autoAdjust="0"/>
  </p:normalViewPr>
  <p:slideViewPr>
    <p:cSldViewPr>
      <p:cViewPr varScale="1">
        <p:scale>
          <a:sx n="73" d="100"/>
          <a:sy n="73" d="100"/>
        </p:scale>
        <p:origin x="-1050" y="-102"/>
      </p:cViewPr>
      <p:guideLst>
        <p:guide orient="horz" pos="2160"/>
        <p:guide pos="2880"/>
      </p:guideLst>
    </p:cSldViewPr>
  </p:slideViewPr>
  <p:outlineViewPr>
    <p:cViewPr>
      <p:scale>
        <a:sx n="33" d="100"/>
        <a:sy n="33" d="100"/>
      </p:scale>
      <p:origin x="240" y="678"/>
    </p:cViewPr>
  </p:outlineViewPr>
  <p:notesTextViewPr>
    <p:cViewPr>
      <p:scale>
        <a:sx n="1" d="1"/>
        <a:sy n="1" d="1"/>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DB75EBE8-F93D-4D16-99F8-462478BFC7EA}" type="datetimeFigureOut">
              <a:rPr lang="is-IS" smtClean="0"/>
              <a:pPr/>
              <a:t>23.2.2013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251509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DB75EBE8-F93D-4D16-99F8-462478BFC7EA}" type="datetimeFigureOut">
              <a:rPr lang="is-IS" smtClean="0"/>
              <a:pPr/>
              <a:t>23.2.2013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141551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DB75EBE8-F93D-4D16-99F8-462478BFC7EA}" type="datetimeFigureOut">
              <a:rPr lang="is-IS" smtClean="0"/>
              <a:pPr/>
              <a:t>23.2.2013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163909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DB75EBE8-F93D-4D16-99F8-462478BFC7EA}" type="datetimeFigureOut">
              <a:rPr lang="is-IS" smtClean="0"/>
              <a:pPr/>
              <a:t>23.2.2013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182264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75EBE8-F93D-4D16-99F8-462478BFC7EA}" type="datetimeFigureOut">
              <a:rPr lang="is-IS" smtClean="0"/>
              <a:pPr/>
              <a:t>23.2.2013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374314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DB75EBE8-F93D-4D16-99F8-462478BFC7EA}" type="datetimeFigureOut">
              <a:rPr lang="is-IS" smtClean="0"/>
              <a:pPr/>
              <a:t>23.2.2013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100466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DB75EBE8-F93D-4D16-99F8-462478BFC7EA}" type="datetimeFigureOut">
              <a:rPr lang="is-IS" smtClean="0"/>
              <a:pPr/>
              <a:t>23.2.2013</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411533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DB75EBE8-F93D-4D16-99F8-462478BFC7EA}" type="datetimeFigureOut">
              <a:rPr lang="is-IS" smtClean="0"/>
              <a:pPr/>
              <a:t>23.2.2013</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409670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5EBE8-F93D-4D16-99F8-462478BFC7EA}" type="datetimeFigureOut">
              <a:rPr lang="is-IS" smtClean="0"/>
              <a:pPr/>
              <a:t>23.2.2013</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68830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5EBE8-F93D-4D16-99F8-462478BFC7EA}" type="datetimeFigureOut">
              <a:rPr lang="is-IS" smtClean="0"/>
              <a:pPr/>
              <a:t>23.2.2013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153170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5EBE8-F93D-4D16-99F8-462478BFC7EA}" type="datetimeFigureOut">
              <a:rPr lang="is-IS" smtClean="0"/>
              <a:pPr/>
              <a:t>23.2.2013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59969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5EBE8-F93D-4D16-99F8-462478BFC7EA}" type="datetimeFigureOut">
              <a:rPr lang="is-IS" smtClean="0"/>
              <a:pPr/>
              <a:t>23.2.2013</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09701-24AE-4250-98A0-E8FDCA8202C7}" type="slidenum">
              <a:rPr lang="is-IS" smtClean="0"/>
              <a:pPr/>
              <a:t>‹#›</a:t>
            </a:fld>
            <a:endParaRPr lang="is-IS"/>
          </a:p>
        </p:txBody>
      </p:sp>
    </p:spTree>
    <p:extLst>
      <p:ext uri="{BB962C8B-B14F-4D97-AF65-F5344CB8AC3E}">
        <p14:creationId xmlns="" xmlns:p14="http://schemas.microsoft.com/office/powerpoint/2010/main" val="191283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Chess Quiz 2013</a:t>
            </a:r>
            <a:endParaRPr lang="is-IS" dirty="0"/>
          </a:p>
        </p:txBody>
      </p:sp>
      <p:sp>
        <p:nvSpPr>
          <p:cNvPr id="3" name="Subtitle 2"/>
          <p:cNvSpPr>
            <a:spLocks noGrp="1"/>
          </p:cNvSpPr>
          <p:nvPr>
            <p:ph type="subTitle" idx="1"/>
          </p:nvPr>
        </p:nvSpPr>
        <p:spPr/>
        <p:txBody>
          <a:bodyPr/>
          <a:lstStyle/>
          <a:p>
            <a:endParaRPr lang="is-IS"/>
          </a:p>
        </p:txBody>
      </p:sp>
    </p:spTree>
    <p:extLst>
      <p:ext uri="{BB962C8B-B14F-4D97-AF65-F5344CB8AC3E}">
        <p14:creationId xmlns="" xmlns:p14="http://schemas.microsoft.com/office/powerpoint/2010/main" val="227693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9</a:t>
            </a:r>
            <a:endParaRPr lang="is-IS" dirty="0"/>
          </a:p>
        </p:txBody>
      </p:sp>
      <p:sp>
        <p:nvSpPr>
          <p:cNvPr id="3" name="Content Placeholder 2"/>
          <p:cNvSpPr>
            <a:spLocks noGrp="1"/>
          </p:cNvSpPr>
          <p:nvPr>
            <p:ph idx="1"/>
          </p:nvPr>
        </p:nvSpPr>
        <p:spPr/>
        <p:txBody>
          <a:bodyPr/>
          <a:lstStyle/>
          <a:p>
            <a:r>
              <a:rPr lang="is-IS" dirty="0" smtClean="0"/>
              <a:t>In the middle of March this year the candidates‘ tournament for the Wold Chess Championship will be held in London. In this tournament the challenger for the World Champion will be decided. How many players will be playing in this tournament?</a:t>
            </a:r>
            <a:endParaRPr lang="is-IS" dirty="0"/>
          </a:p>
        </p:txBody>
      </p:sp>
    </p:spTree>
    <p:extLst>
      <p:ext uri="{BB962C8B-B14F-4D97-AF65-F5344CB8AC3E}">
        <p14:creationId xmlns="" xmlns:p14="http://schemas.microsoft.com/office/powerpoint/2010/main" val="235741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10</a:t>
            </a:r>
            <a:endParaRPr lang="is-I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70228"/>
            <a:ext cx="8229600" cy="4385907"/>
          </a:xfrm>
          <a:prstGeom prst="rect">
            <a:avLst/>
          </a:prstGeom>
          <a:noFill/>
          <a:ln w="9525">
            <a:noFill/>
            <a:miter lim="800000"/>
            <a:headEnd/>
            <a:tailEnd/>
          </a:ln>
        </p:spPr>
      </p:pic>
    </p:spTree>
    <p:extLst>
      <p:ext uri="{BB962C8B-B14F-4D97-AF65-F5344CB8AC3E}">
        <p14:creationId xmlns="" xmlns:p14="http://schemas.microsoft.com/office/powerpoint/2010/main" val="410520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10 cont.</a:t>
            </a:r>
            <a:endParaRPr lang="en-US" dirty="0"/>
          </a:p>
        </p:txBody>
      </p:sp>
      <p:sp>
        <p:nvSpPr>
          <p:cNvPr id="3" name="Content Placeholder 2"/>
          <p:cNvSpPr>
            <a:spLocks noGrp="1"/>
          </p:cNvSpPr>
          <p:nvPr>
            <p:ph idx="1"/>
          </p:nvPr>
        </p:nvSpPr>
        <p:spPr/>
        <p:txBody>
          <a:bodyPr/>
          <a:lstStyle/>
          <a:p>
            <a:r>
              <a:rPr lang="is-IS" dirty="0" smtClean="0"/>
              <a:t>This opening is known by the name Albin Countergambit. What was this Albin?</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11</a:t>
            </a:r>
            <a:endParaRPr lang="is-IS" dirty="0"/>
          </a:p>
        </p:txBody>
      </p:sp>
      <p:sp>
        <p:nvSpPr>
          <p:cNvPr id="3" name="Content Placeholder 2"/>
          <p:cNvSpPr>
            <a:spLocks noGrp="1"/>
          </p:cNvSpPr>
          <p:nvPr>
            <p:ph idx="1"/>
          </p:nvPr>
        </p:nvSpPr>
        <p:spPr/>
        <p:txBody>
          <a:bodyPr/>
          <a:lstStyle/>
          <a:p>
            <a:r>
              <a:rPr lang="is-IS" dirty="0" smtClean="0"/>
              <a:t>The Lone Pine tournament was held in California for a decade and it was a strong semi-open tournament with high prize pot. The last tournament was held in 1981 and this was the first tournament in which players from the Soviet Union competed with Viktor Korchnoi since his defection from the Soviet Union. What year did Korchnoi defect the Soviet Union?</a:t>
            </a:r>
            <a:endParaRPr lang="is-IS" dirty="0"/>
          </a:p>
        </p:txBody>
      </p:sp>
    </p:spTree>
    <p:extLst>
      <p:ext uri="{BB962C8B-B14F-4D97-AF65-F5344CB8AC3E}">
        <p14:creationId xmlns="" xmlns:p14="http://schemas.microsoft.com/office/powerpoint/2010/main" val="154890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12</a:t>
            </a:r>
            <a:endParaRPr lang="is-IS" dirty="0"/>
          </a:p>
        </p:txBody>
      </p:sp>
      <p:sp>
        <p:nvSpPr>
          <p:cNvPr id="3" name="Content Placeholder 2"/>
          <p:cNvSpPr>
            <a:spLocks noGrp="1"/>
          </p:cNvSpPr>
          <p:nvPr>
            <p:ph idx="1"/>
          </p:nvPr>
        </p:nvSpPr>
        <p:spPr/>
        <p:txBody>
          <a:bodyPr>
            <a:normAutofit lnSpcReduction="10000"/>
          </a:bodyPr>
          <a:lstStyle/>
          <a:p>
            <a:r>
              <a:rPr lang="is-IS" dirty="0" smtClean="0"/>
              <a:t>This chessplayer was born in Kiev which was at that time part of the Russian Empire. He died 63 years later in West Germany after enjoying a successful career as a chessplayer where he among other achievements won the Soviet Championship two times and got an opening named after him. He was also quoted as saying „When I am white I win because I am white. When I am black I win because I am xxx“. Who was he?</a:t>
            </a:r>
            <a:endParaRPr lang="is-IS" dirty="0"/>
          </a:p>
        </p:txBody>
      </p:sp>
    </p:spTree>
    <p:extLst>
      <p:ext uri="{BB962C8B-B14F-4D97-AF65-F5344CB8AC3E}">
        <p14:creationId xmlns="" xmlns:p14="http://schemas.microsoft.com/office/powerpoint/2010/main" val="316307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13</a:t>
            </a:r>
            <a:endParaRPr lang="en-US" dirty="0"/>
          </a:p>
        </p:txBody>
      </p:sp>
      <p:sp>
        <p:nvSpPr>
          <p:cNvPr id="3" name="Content Placeholder 2"/>
          <p:cNvSpPr>
            <a:spLocks noGrp="1"/>
          </p:cNvSpPr>
          <p:nvPr>
            <p:ph idx="1"/>
          </p:nvPr>
        </p:nvSpPr>
        <p:spPr/>
        <p:txBody>
          <a:bodyPr/>
          <a:lstStyle/>
          <a:p>
            <a:r>
              <a:rPr lang="is-IS" dirty="0" smtClean="0"/>
              <a:t>In his career Garry Kasparov played at 8 Olympiads winning gold on each of them. His score was +50 -3 =29 on these 8 Olympiads. Can you name one player he lost against?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14</a:t>
            </a:r>
            <a:endParaRPr lang="en-US" dirty="0"/>
          </a:p>
        </p:txBody>
      </p:sp>
      <p:sp>
        <p:nvSpPr>
          <p:cNvPr id="3" name="Content Placeholder 2"/>
          <p:cNvSpPr>
            <a:spLocks noGrp="1"/>
          </p:cNvSpPr>
          <p:nvPr>
            <p:ph idx="1"/>
          </p:nvPr>
        </p:nvSpPr>
        <p:spPr/>
        <p:txBody>
          <a:bodyPr/>
          <a:lstStyle/>
          <a:p>
            <a:r>
              <a:rPr lang="is-IS" dirty="0" smtClean="0"/>
              <a:t>Who was the author of the best selling book Secrets of Modern Chess Strategy?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15</a:t>
            </a:r>
            <a:endParaRPr lang="is-IS" dirty="0"/>
          </a:p>
        </p:txBody>
      </p:sp>
      <p:sp>
        <p:nvSpPr>
          <p:cNvPr id="3" name="Content Placeholder 2"/>
          <p:cNvSpPr>
            <a:spLocks noGrp="1"/>
          </p:cNvSpPr>
          <p:nvPr>
            <p:ph idx="1"/>
          </p:nvPr>
        </p:nvSpPr>
        <p:spPr/>
        <p:txBody>
          <a:bodyPr/>
          <a:lstStyle/>
          <a:p>
            <a:r>
              <a:rPr lang="is-IS" dirty="0" smtClean="0"/>
              <a:t>Who was the winner of the recent 2013 Armenian Championship?</a:t>
            </a:r>
            <a:endParaRPr lang="is-IS" dirty="0"/>
          </a:p>
        </p:txBody>
      </p:sp>
    </p:spTree>
    <p:extLst>
      <p:ext uri="{BB962C8B-B14F-4D97-AF65-F5344CB8AC3E}">
        <p14:creationId xmlns="" xmlns:p14="http://schemas.microsoft.com/office/powerpoint/2010/main" val="34242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16</a:t>
            </a:r>
            <a:endParaRPr lang="en-US" dirty="0"/>
          </a:p>
        </p:txBody>
      </p:sp>
      <p:sp>
        <p:nvSpPr>
          <p:cNvPr id="3" name="Content Placeholder 2"/>
          <p:cNvSpPr>
            <a:spLocks noGrp="1"/>
          </p:cNvSpPr>
          <p:nvPr>
            <p:ph idx="1"/>
          </p:nvPr>
        </p:nvSpPr>
        <p:spPr/>
        <p:txBody>
          <a:bodyPr/>
          <a:lstStyle/>
          <a:p>
            <a:r>
              <a:rPr lang="is-IS" dirty="0" smtClean="0"/>
              <a:t>The musical named Chess is about American and Russian chessplayers and a love triangle they have with a woman. In what famous band were the authors of the music in Chess?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Questions 17-18</a:t>
            </a:r>
            <a:endParaRPr lang="en-US" dirty="0"/>
          </a:p>
        </p:txBody>
      </p:sp>
      <p:sp>
        <p:nvSpPr>
          <p:cNvPr id="3" name="Content Placeholder 2"/>
          <p:cNvSpPr>
            <a:spLocks noGrp="1"/>
          </p:cNvSpPr>
          <p:nvPr>
            <p:ph idx="1"/>
          </p:nvPr>
        </p:nvSpPr>
        <p:spPr/>
        <p:txBody>
          <a:bodyPr/>
          <a:lstStyle/>
          <a:p>
            <a:r>
              <a:rPr lang="is-IS" dirty="0" smtClean="0"/>
              <a:t>Who are they?</a:t>
            </a:r>
          </a:p>
          <a:p>
            <a:endParaRPr lang="is-IS" dirty="0" smtClean="0"/>
          </a:p>
          <a:p>
            <a:endParaRPr lang="en-US" dirty="0" smtClean="0"/>
          </a:p>
          <a:p>
            <a:pPr>
              <a:buNone/>
            </a:pPr>
            <a:endParaRPr lang="en-US" dirty="0" smtClean="0"/>
          </a:p>
          <a:p>
            <a:pPr>
              <a:buNone/>
            </a:pPr>
            <a:endParaRPr lang="en-US" dirty="0" smtClean="0"/>
          </a:p>
          <a:p>
            <a:pPr>
              <a:buNone/>
            </a:pPr>
            <a:r>
              <a:rPr lang="is-IS" dirty="0" smtClean="0"/>
              <a:t>					</a:t>
            </a:r>
            <a:endParaRPr lang="en-US" dirty="0" smtClean="0"/>
          </a:p>
        </p:txBody>
      </p:sp>
      <p:pic>
        <p:nvPicPr>
          <p:cNvPr id="4" name="Picture 3" descr="https://encrypted-tbn0.gstatic.com/images?q=tbn:ANd9GcSRuyKZ2z3nTT_0HeZNgQCxSQXduqkHIh5jBfQ-rGlTF5lKLjBOGg"/>
          <p:cNvPicPr/>
          <p:nvPr/>
        </p:nvPicPr>
        <p:blipFill>
          <a:blip r:embed="rId2" cstate="print"/>
          <a:srcRect/>
          <a:stretch>
            <a:fillRect/>
          </a:stretch>
        </p:blipFill>
        <p:spPr bwMode="auto">
          <a:xfrm>
            <a:off x="755576" y="2708920"/>
            <a:ext cx="3312368" cy="2088232"/>
          </a:xfrm>
          <a:prstGeom prst="rect">
            <a:avLst/>
          </a:prstGeom>
          <a:noFill/>
          <a:ln w="9525">
            <a:noFill/>
            <a:miter lim="800000"/>
            <a:headEnd/>
            <a:tailEnd/>
          </a:ln>
        </p:spPr>
      </p:pic>
      <p:pic>
        <p:nvPicPr>
          <p:cNvPr id="5" name="irc_mi" descr="http://2.bp.blogspot.com/-RY1nGOvAGP8/UL4GyphVNAI/AAAAAAACnD8/E_-rNhqoMIU/s1600/Peter+Heine+Nielsen.jpg"/>
          <p:cNvPicPr/>
          <p:nvPr/>
        </p:nvPicPr>
        <p:blipFill>
          <a:blip r:embed="rId3" cstate="print"/>
          <a:srcRect/>
          <a:stretch>
            <a:fillRect/>
          </a:stretch>
        </p:blipFill>
        <p:spPr bwMode="auto">
          <a:xfrm>
            <a:off x="5004048" y="2636912"/>
            <a:ext cx="3819153" cy="24570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a:t>
            </a:r>
            <a:endParaRPr lang="is-IS" dirty="0"/>
          </a:p>
        </p:txBody>
      </p:sp>
      <p:sp>
        <p:nvSpPr>
          <p:cNvPr id="3" name="Content Placeholder 2"/>
          <p:cNvSpPr>
            <a:spLocks noGrp="1"/>
          </p:cNvSpPr>
          <p:nvPr>
            <p:ph idx="1"/>
          </p:nvPr>
        </p:nvSpPr>
        <p:spPr/>
        <p:txBody>
          <a:bodyPr/>
          <a:lstStyle/>
          <a:p>
            <a:r>
              <a:rPr lang="is-IS" dirty="0" smtClean="0"/>
              <a:t>Which two players finished 1. - 2</a:t>
            </a:r>
            <a:r>
              <a:rPr lang="is-IS" dirty="0"/>
              <a:t>.</a:t>
            </a:r>
            <a:r>
              <a:rPr lang="is-IS" dirty="0" smtClean="0"/>
              <a:t> at the recent group B of the Tata Steel Tournament 2013?</a:t>
            </a:r>
          </a:p>
          <a:p>
            <a:endParaRPr lang="is-IS" dirty="0"/>
          </a:p>
        </p:txBody>
      </p:sp>
    </p:spTree>
    <p:extLst>
      <p:ext uri="{BB962C8B-B14F-4D97-AF65-F5344CB8AC3E}">
        <p14:creationId xmlns="" xmlns:p14="http://schemas.microsoft.com/office/powerpoint/2010/main" val="2821776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Questions 17-18 cont.</a:t>
            </a:r>
            <a:endParaRPr lang="en-US" dirty="0"/>
          </a:p>
        </p:txBody>
      </p:sp>
      <p:pic>
        <p:nvPicPr>
          <p:cNvPr id="4" name="irc_mi" descr="http://www.chessbase.com/news/2008/sebag02.jpg"/>
          <p:cNvPicPr>
            <a:picLocks noGrp="1"/>
          </p:cNvPicPr>
          <p:nvPr>
            <p:ph idx="1"/>
          </p:nvPr>
        </p:nvPicPr>
        <p:blipFill>
          <a:blip r:embed="rId2" cstate="print"/>
          <a:srcRect/>
          <a:stretch>
            <a:fillRect/>
          </a:stretch>
        </p:blipFill>
        <p:spPr bwMode="auto">
          <a:xfrm>
            <a:off x="611560" y="2204864"/>
            <a:ext cx="4032448" cy="2880320"/>
          </a:xfrm>
          <a:prstGeom prst="rect">
            <a:avLst/>
          </a:prstGeom>
          <a:noFill/>
          <a:ln w="9525">
            <a:noFill/>
            <a:miter lim="800000"/>
            <a:headEnd/>
            <a:tailEnd/>
          </a:ln>
        </p:spPr>
      </p:pic>
      <p:pic>
        <p:nvPicPr>
          <p:cNvPr id="5" name="irc_mi" descr="http://alanmaglio.com/wp-content/uploads/2012/02/RichardReti.jpg"/>
          <p:cNvPicPr/>
          <p:nvPr/>
        </p:nvPicPr>
        <p:blipFill>
          <a:blip r:embed="rId3" cstate="print"/>
          <a:srcRect/>
          <a:stretch>
            <a:fillRect/>
          </a:stretch>
        </p:blipFill>
        <p:spPr bwMode="auto">
          <a:xfrm>
            <a:off x="5436096" y="2132856"/>
            <a:ext cx="2638425" cy="31051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19</a:t>
            </a:r>
            <a:endParaRPr lang="en-US" dirty="0"/>
          </a:p>
        </p:txBody>
      </p:sp>
      <p:sp>
        <p:nvSpPr>
          <p:cNvPr id="3" name="Content Placeholder 2"/>
          <p:cNvSpPr>
            <a:spLocks noGrp="1"/>
          </p:cNvSpPr>
          <p:nvPr>
            <p:ph idx="1"/>
          </p:nvPr>
        </p:nvSpPr>
        <p:spPr/>
        <p:txBody>
          <a:bodyPr/>
          <a:lstStyle/>
          <a:p>
            <a:r>
              <a:rPr lang="is-IS" dirty="0" smtClean="0"/>
              <a:t>Who is currently the highest rated Georgian chess player?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20</a:t>
            </a:r>
            <a:endParaRPr lang="en-US" dirty="0"/>
          </a:p>
        </p:txBody>
      </p:sp>
      <p:sp>
        <p:nvSpPr>
          <p:cNvPr id="3" name="Content Placeholder 2"/>
          <p:cNvSpPr>
            <a:spLocks noGrp="1"/>
          </p:cNvSpPr>
          <p:nvPr>
            <p:ph idx="1"/>
          </p:nvPr>
        </p:nvSpPr>
        <p:spPr/>
        <p:txBody>
          <a:bodyPr>
            <a:normAutofit fontScale="92500" lnSpcReduction="20000"/>
          </a:bodyPr>
          <a:lstStyle/>
          <a:p>
            <a:r>
              <a:rPr lang="is-IS" dirty="0" smtClean="0"/>
              <a:t>This chessplayer was nicknamed by no other than Anatoly Karpov as the “World Champion of amateurs” and he was one of the strongest chess player of his nation for a quarter of a century. Despite being a strong GM he rather wanted to work as a lawyer but he nevertheless represented his country at 12 Olympiads and he also won his country’s Championship 6 times. He once played a match agains Keres where they played the Ruy Lopez on all 8 games. He also beat several very strong players as </a:t>
            </a:r>
            <a:r>
              <a:rPr lang="is-IS" smtClean="0"/>
              <a:t>Fischer, Botvinnik, Tal, Keres </a:t>
            </a:r>
            <a:r>
              <a:rPr lang="is-IS" dirty="0" smtClean="0"/>
              <a:t>and Korchnoi. Who was he?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21</a:t>
            </a:r>
            <a:endParaRPr lang="is-IS" dirty="0"/>
          </a:p>
        </p:txBody>
      </p:sp>
      <p:sp>
        <p:nvSpPr>
          <p:cNvPr id="3" name="Content Placeholder 2"/>
          <p:cNvSpPr>
            <a:spLocks noGrp="1"/>
          </p:cNvSpPr>
          <p:nvPr>
            <p:ph idx="1"/>
          </p:nvPr>
        </p:nvSpPr>
        <p:spPr/>
        <p:txBody>
          <a:bodyPr/>
          <a:lstStyle/>
          <a:p>
            <a:r>
              <a:rPr lang="is-IS" dirty="0" smtClean="0"/>
              <a:t>Of all the World Champions in the history of chess, who has had the longest life?</a:t>
            </a:r>
            <a:endParaRPr lang="is-IS" dirty="0"/>
          </a:p>
        </p:txBody>
      </p:sp>
    </p:spTree>
    <p:extLst>
      <p:ext uri="{BB962C8B-B14F-4D97-AF65-F5344CB8AC3E}">
        <p14:creationId xmlns="" xmlns:p14="http://schemas.microsoft.com/office/powerpoint/2010/main" val="374811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22</a:t>
            </a:r>
            <a:endParaRPr lang="is-IS" dirty="0"/>
          </a:p>
        </p:txBody>
      </p:sp>
      <p:sp>
        <p:nvSpPr>
          <p:cNvPr id="3" name="Content Placeholder 2"/>
          <p:cNvSpPr>
            <a:spLocks noGrp="1"/>
          </p:cNvSpPr>
          <p:nvPr>
            <p:ph idx="1"/>
          </p:nvPr>
        </p:nvSpPr>
        <p:spPr/>
        <p:txBody>
          <a:bodyPr/>
          <a:lstStyle/>
          <a:p>
            <a:r>
              <a:rPr lang="is-IS" dirty="0" smtClean="0"/>
              <a:t>The introduction to the posthumous biography </a:t>
            </a:r>
            <a:r>
              <a:rPr lang="is-IS" i="1" dirty="0" smtClean="0"/>
              <a:t>Emanuel Lasker, the life of a chess master</a:t>
            </a:r>
            <a:r>
              <a:rPr lang="is-IS" dirty="0" smtClean="0"/>
              <a:t> was written by a very famous academic who also played some chess but was famous for some different things. Who was this man?</a:t>
            </a:r>
            <a:endParaRPr lang="is-IS" dirty="0"/>
          </a:p>
        </p:txBody>
      </p:sp>
    </p:spTree>
    <p:extLst>
      <p:ext uri="{BB962C8B-B14F-4D97-AF65-F5344CB8AC3E}">
        <p14:creationId xmlns="" xmlns:p14="http://schemas.microsoft.com/office/powerpoint/2010/main" val="130605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23</a:t>
            </a:r>
            <a:endParaRPr lang="is-IS" dirty="0"/>
          </a:p>
        </p:txBody>
      </p:sp>
      <p:sp>
        <p:nvSpPr>
          <p:cNvPr id="3" name="Content Placeholder 2"/>
          <p:cNvSpPr>
            <a:spLocks noGrp="1"/>
          </p:cNvSpPr>
          <p:nvPr>
            <p:ph idx="1"/>
          </p:nvPr>
        </p:nvSpPr>
        <p:spPr/>
        <p:txBody>
          <a:bodyPr/>
          <a:lstStyle/>
          <a:p>
            <a:r>
              <a:rPr lang="is-IS" dirty="0" smtClean="0"/>
              <a:t>What teams are the current Olympiad Champions in the Open section and the Women section?</a:t>
            </a:r>
            <a:endParaRPr lang="is-IS" dirty="0"/>
          </a:p>
        </p:txBody>
      </p:sp>
    </p:spTree>
    <p:extLst>
      <p:ext uri="{BB962C8B-B14F-4D97-AF65-F5344CB8AC3E}">
        <p14:creationId xmlns="" xmlns:p14="http://schemas.microsoft.com/office/powerpoint/2010/main" val="395592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24</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70228"/>
            <a:ext cx="8229600" cy="438590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24 cont.</a:t>
            </a:r>
            <a:endParaRPr lang="en-US" dirty="0"/>
          </a:p>
        </p:txBody>
      </p:sp>
      <p:sp>
        <p:nvSpPr>
          <p:cNvPr id="3" name="Content Placeholder 2"/>
          <p:cNvSpPr>
            <a:spLocks noGrp="1"/>
          </p:cNvSpPr>
          <p:nvPr>
            <p:ph idx="1"/>
          </p:nvPr>
        </p:nvSpPr>
        <p:spPr/>
        <p:txBody>
          <a:bodyPr>
            <a:normAutofit/>
          </a:bodyPr>
          <a:lstStyle/>
          <a:p>
            <a:r>
              <a:rPr lang="is-IS" sz="4000" dirty="0" smtClean="0"/>
              <a:t>This is the final position of a very important game. What game was that?</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25</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70228"/>
            <a:ext cx="8229600" cy="438590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25 cont.</a:t>
            </a:r>
            <a:endParaRPr lang="en-US" dirty="0"/>
          </a:p>
        </p:txBody>
      </p:sp>
      <p:sp>
        <p:nvSpPr>
          <p:cNvPr id="3" name="Content Placeholder 2"/>
          <p:cNvSpPr>
            <a:spLocks noGrp="1"/>
          </p:cNvSpPr>
          <p:nvPr>
            <p:ph idx="1"/>
          </p:nvPr>
        </p:nvSpPr>
        <p:spPr/>
        <p:txBody>
          <a:bodyPr/>
          <a:lstStyle/>
          <a:p>
            <a:r>
              <a:rPr lang="is-IS" dirty="0" smtClean="0"/>
              <a:t>This position is the final position of the final game in the match between Spassky and Fischer in 1972. Fischer won this game and thereby the match. How many games did Fischer win in this match? </a:t>
            </a:r>
            <a:endParaRPr lang="en-US"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a:t>
            </a:r>
            <a:endParaRPr lang="is-IS" dirty="0"/>
          </a:p>
        </p:txBody>
      </p:sp>
      <p:sp>
        <p:nvSpPr>
          <p:cNvPr id="3" name="Content Placeholder 2"/>
          <p:cNvSpPr>
            <a:spLocks noGrp="1"/>
          </p:cNvSpPr>
          <p:nvPr>
            <p:ph idx="1"/>
          </p:nvPr>
        </p:nvSpPr>
        <p:spPr/>
        <p:txBody>
          <a:bodyPr/>
          <a:lstStyle/>
          <a:p>
            <a:r>
              <a:rPr lang="is-IS" dirty="0" smtClean="0"/>
              <a:t>In what city was the former World Champion and New Yorker Bobby Fischer born?</a:t>
            </a:r>
            <a:endParaRPr lang="is-IS" dirty="0"/>
          </a:p>
        </p:txBody>
      </p:sp>
    </p:spTree>
    <p:extLst>
      <p:ext uri="{BB962C8B-B14F-4D97-AF65-F5344CB8AC3E}">
        <p14:creationId xmlns="" xmlns:p14="http://schemas.microsoft.com/office/powerpoint/2010/main" val="89588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26</a:t>
            </a:r>
            <a:endParaRPr lang="en-US" dirty="0"/>
          </a:p>
        </p:txBody>
      </p:sp>
      <p:sp>
        <p:nvSpPr>
          <p:cNvPr id="3" name="Content Placeholder 2"/>
          <p:cNvSpPr>
            <a:spLocks noGrp="1"/>
          </p:cNvSpPr>
          <p:nvPr>
            <p:ph idx="1"/>
          </p:nvPr>
        </p:nvSpPr>
        <p:spPr/>
        <p:txBody>
          <a:bodyPr/>
          <a:lstStyle/>
          <a:p>
            <a:r>
              <a:rPr lang="is-IS" dirty="0" smtClean="0"/>
              <a:t>Who is currently the oldest living Grand Master in the world?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27</a:t>
            </a:r>
            <a:endParaRPr lang="is-IS" dirty="0"/>
          </a:p>
        </p:txBody>
      </p:sp>
      <p:sp>
        <p:nvSpPr>
          <p:cNvPr id="3" name="Content Placeholder 2"/>
          <p:cNvSpPr>
            <a:spLocks noGrp="1"/>
          </p:cNvSpPr>
          <p:nvPr>
            <p:ph idx="1"/>
          </p:nvPr>
        </p:nvSpPr>
        <p:spPr/>
        <p:txBody>
          <a:bodyPr>
            <a:normAutofit/>
          </a:bodyPr>
          <a:lstStyle/>
          <a:p>
            <a:r>
              <a:rPr lang="is-IS" dirty="0" smtClean="0"/>
              <a:t>In the post Soviet era, how many women’s World Champions has Russia had?</a:t>
            </a:r>
            <a:endParaRPr lang="is-IS" dirty="0"/>
          </a:p>
        </p:txBody>
      </p:sp>
    </p:spTree>
    <p:extLst>
      <p:ext uri="{BB962C8B-B14F-4D97-AF65-F5344CB8AC3E}">
        <p14:creationId xmlns="" xmlns:p14="http://schemas.microsoft.com/office/powerpoint/2010/main" val="4105200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28</a:t>
            </a:r>
            <a:endParaRPr lang="is-IS" dirty="0"/>
          </a:p>
        </p:txBody>
      </p:sp>
      <p:sp>
        <p:nvSpPr>
          <p:cNvPr id="3" name="Content Placeholder 2"/>
          <p:cNvSpPr>
            <a:spLocks noGrp="1"/>
          </p:cNvSpPr>
          <p:nvPr>
            <p:ph idx="1"/>
          </p:nvPr>
        </p:nvSpPr>
        <p:spPr/>
        <p:txBody>
          <a:bodyPr/>
          <a:lstStyle/>
          <a:p>
            <a:r>
              <a:rPr lang="is-IS" dirty="0" smtClean="0"/>
              <a:t>The Encyclopaedia of Chess Openings (ECO) has been around for many years and it lays the ground for us methodically sorting the chess openings into A, B, C, D and E. This coding system has now been widely adopted around the chess publications. From where does the ECO come? </a:t>
            </a:r>
          </a:p>
          <a:p>
            <a:endParaRPr lang="is-IS" dirty="0"/>
          </a:p>
        </p:txBody>
      </p:sp>
    </p:spTree>
    <p:extLst>
      <p:ext uri="{BB962C8B-B14F-4D97-AF65-F5344CB8AC3E}">
        <p14:creationId xmlns="" xmlns:p14="http://schemas.microsoft.com/office/powerpoint/2010/main" val="353023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29</a:t>
            </a:r>
            <a:endParaRPr lang="is-IS" dirty="0"/>
          </a:p>
        </p:txBody>
      </p:sp>
      <p:sp>
        <p:nvSpPr>
          <p:cNvPr id="3" name="Content Placeholder 2"/>
          <p:cNvSpPr>
            <a:spLocks noGrp="1"/>
          </p:cNvSpPr>
          <p:nvPr>
            <p:ph idx="1"/>
          </p:nvPr>
        </p:nvSpPr>
        <p:spPr/>
        <p:txBody>
          <a:bodyPr/>
          <a:lstStyle/>
          <a:p>
            <a:r>
              <a:rPr lang="is-IS" dirty="0" smtClean="0"/>
              <a:t>From what former Soviet Union Republic do Nona Gaprindashvili and Maya Chiburdanidze come from?</a:t>
            </a:r>
            <a:endParaRPr lang="is-IS" dirty="0"/>
          </a:p>
        </p:txBody>
      </p:sp>
    </p:spTree>
    <p:extLst>
      <p:ext uri="{BB962C8B-B14F-4D97-AF65-F5344CB8AC3E}">
        <p14:creationId xmlns="" xmlns:p14="http://schemas.microsoft.com/office/powerpoint/2010/main" val="185643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30</a:t>
            </a:r>
            <a:endParaRPr lang="en-US" dirty="0"/>
          </a:p>
        </p:txBody>
      </p:sp>
      <p:sp>
        <p:nvSpPr>
          <p:cNvPr id="3" name="Content Placeholder 2"/>
          <p:cNvSpPr>
            <a:spLocks noGrp="1"/>
          </p:cNvSpPr>
          <p:nvPr>
            <p:ph idx="1"/>
          </p:nvPr>
        </p:nvSpPr>
        <p:spPr/>
        <p:txBody>
          <a:bodyPr>
            <a:normAutofit lnSpcReduction="10000"/>
          </a:bodyPr>
          <a:lstStyle/>
          <a:p>
            <a:r>
              <a:rPr lang="is-IS" dirty="0" smtClean="0"/>
              <a:t>This opening has been used in several WC mathces and it has had some revival in recent years although it is not seen so often at the very top level. Some players play this opening game after game while other players cannot understand why anyone would want to play this opening. Therefor the name seems very fitting as it is a Hebrew meaning „son of my sorrow“(Genesis 35:18). What is the common name for this opening?</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a:t>
            </a:r>
            <a:endParaRPr lang="is-IS" dirty="0"/>
          </a:p>
        </p:txBody>
      </p:sp>
      <p:sp>
        <p:nvSpPr>
          <p:cNvPr id="3" name="Content Placeholder 2"/>
          <p:cNvSpPr>
            <a:spLocks noGrp="1"/>
          </p:cNvSpPr>
          <p:nvPr>
            <p:ph idx="1"/>
          </p:nvPr>
        </p:nvSpPr>
        <p:spPr/>
        <p:txBody>
          <a:bodyPr>
            <a:normAutofit/>
          </a:bodyPr>
          <a:lstStyle/>
          <a:p>
            <a:r>
              <a:rPr lang="is-IS" dirty="0" smtClean="0"/>
              <a:t>1. Arkadij Naiditsch and Richard Rapport (9/13).</a:t>
            </a:r>
          </a:p>
          <a:p>
            <a:r>
              <a:rPr lang="is-IS" dirty="0" smtClean="0"/>
              <a:t>2. Bobby Fischer was born in Chicago, Illinois.</a:t>
            </a:r>
          </a:p>
          <a:p>
            <a:r>
              <a:rPr lang="is-IS" dirty="0" smtClean="0"/>
              <a:t>3. The first move in the Sodium is 1. Na3 (also known as the Durkin).</a:t>
            </a:r>
          </a:p>
          <a:p>
            <a:r>
              <a:rPr lang="is-IS" dirty="0" smtClean="0"/>
              <a:t>4. Kirsan was elected in 1995.</a:t>
            </a:r>
          </a:p>
          <a:p>
            <a:r>
              <a:rPr lang="is-IS" dirty="0" smtClean="0"/>
              <a:t>5. Smyslov qualified by winning the 10 players‘ Candidates Tournament in Amsterdam 1956.</a:t>
            </a:r>
          </a:p>
          <a:p>
            <a:endParaRPr lang="is-IS" dirty="0"/>
          </a:p>
        </p:txBody>
      </p:sp>
    </p:spTree>
    <p:extLst>
      <p:ext uri="{BB962C8B-B14F-4D97-AF65-F5344CB8AC3E}">
        <p14:creationId xmlns="" xmlns:p14="http://schemas.microsoft.com/office/powerpoint/2010/main" val="12984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a:t>
            </a:r>
            <a:endParaRPr lang="is-IS" dirty="0"/>
          </a:p>
        </p:txBody>
      </p:sp>
      <p:sp>
        <p:nvSpPr>
          <p:cNvPr id="3" name="Content Placeholder 2"/>
          <p:cNvSpPr>
            <a:spLocks noGrp="1"/>
          </p:cNvSpPr>
          <p:nvPr>
            <p:ph idx="1"/>
          </p:nvPr>
        </p:nvSpPr>
        <p:spPr/>
        <p:txBody>
          <a:bodyPr>
            <a:normAutofit fontScale="92500"/>
          </a:bodyPr>
          <a:lstStyle/>
          <a:p>
            <a:r>
              <a:rPr lang="is-IS" dirty="0" smtClean="0"/>
              <a:t>6. The Chess Olympiad has never been in Berlin (Havana 1966, Stockholm 1937, Skopje 1972 and Tel Aviv 1964).</a:t>
            </a:r>
          </a:p>
          <a:p>
            <a:r>
              <a:rPr lang="is-IS" dirty="0" smtClean="0"/>
              <a:t>7. John Turturro.</a:t>
            </a:r>
          </a:p>
          <a:p>
            <a:r>
              <a:rPr lang="is-IS" dirty="0" smtClean="0"/>
              <a:t>8. Gelfand and Tal.</a:t>
            </a:r>
          </a:p>
          <a:p>
            <a:r>
              <a:rPr lang="is-IS" dirty="0" smtClean="0"/>
              <a:t>9. 8 players.</a:t>
            </a:r>
          </a:p>
          <a:p>
            <a:r>
              <a:rPr lang="is-IS" dirty="0" smtClean="0"/>
              <a:t>10. Albin was Adolf Albin a Romanian chessplayer.</a:t>
            </a:r>
          </a:p>
          <a:p>
            <a:r>
              <a:rPr lang="is-IS" dirty="0" smtClean="0"/>
              <a:t>11. Korchnoi defected in 1976.</a:t>
            </a:r>
          </a:p>
        </p:txBody>
      </p:sp>
    </p:spTree>
    <p:extLst>
      <p:ext uri="{BB962C8B-B14F-4D97-AF65-F5344CB8AC3E}">
        <p14:creationId xmlns="" xmlns:p14="http://schemas.microsoft.com/office/powerpoint/2010/main" val="13495568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a:t>
            </a:r>
            <a:endParaRPr lang="is-IS" dirty="0"/>
          </a:p>
        </p:txBody>
      </p:sp>
      <p:sp>
        <p:nvSpPr>
          <p:cNvPr id="3" name="Content Placeholder 2"/>
          <p:cNvSpPr>
            <a:spLocks noGrp="1"/>
          </p:cNvSpPr>
          <p:nvPr>
            <p:ph idx="1"/>
          </p:nvPr>
        </p:nvSpPr>
        <p:spPr/>
        <p:txBody>
          <a:bodyPr>
            <a:normAutofit fontScale="92500" lnSpcReduction="10000"/>
          </a:bodyPr>
          <a:lstStyle/>
          <a:p>
            <a:r>
              <a:rPr lang="is-IS" dirty="0" smtClean="0"/>
              <a:t>12. </a:t>
            </a:r>
            <a:r>
              <a:rPr lang="is-IS" dirty="0"/>
              <a:t>Efim Bogoljubov</a:t>
            </a:r>
            <a:r>
              <a:rPr lang="is-IS" dirty="0" smtClean="0"/>
              <a:t>.</a:t>
            </a:r>
          </a:p>
          <a:p>
            <a:r>
              <a:rPr lang="is-IS" dirty="0" smtClean="0"/>
              <a:t>13. GK lost K. Georgiev in 1980, Y. Seirawan in ‘86 and Topalov in ‘94.</a:t>
            </a:r>
          </a:p>
          <a:p>
            <a:r>
              <a:rPr lang="is-IS" dirty="0" smtClean="0"/>
              <a:t>14. IM John Watson</a:t>
            </a:r>
          </a:p>
          <a:p>
            <a:r>
              <a:rPr lang="is-IS" dirty="0" smtClean="0"/>
              <a:t>15. Tigran L. Petrosian</a:t>
            </a:r>
          </a:p>
          <a:p>
            <a:r>
              <a:rPr lang="is-IS" dirty="0" smtClean="0"/>
              <a:t>16. The music in Chess is from Benny Andersson and Björn Ulvaeus from ABBA.</a:t>
            </a:r>
          </a:p>
          <a:p>
            <a:r>
              <a:rPr lang="is-IS" dirty="0" smtClean="0"/>
              <a:t>17-18. Alexander Khalifman, PH. Nielsen, Marie Sebag and Richard Réti.</a:t>
            </a:r>
          </a:p>
        </p:txBody>
      </p:sp>
    </p:spTree>
    <p:extLst>
      <p:ext uri="{BB962C8B-B14F-4D97-AF65-F5344CB8AC3E}">
        <p14:creationId xmlns="" xmlns:p14="http://schemas.microsoft.com/office/powerpoint/2010/main" val="33199096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a:t>
            </a:r>
            <a:endParaRPr lang="en-US" dirty="0"/>
          </a:p>
        </p:txBody>
      </p:sp>
      <p:sp>
        <p:nvSpPr>
          <p:cNvPr id="3" name="Content Placeholder 2"/>
          <p:cNvSpPr>
            <a:spLocks noGrp="1"/>
          </p:cNvSpPr>
          <p:nvPr>
            <p:ph idx="1"/>
          </p:nvPr>
        </p:nvSpPr>
        <p:spPr/>
        <p:txBody>
          <a:bodyPr/>
          <a:lstStyle/>
          <a:p>
            <a:r>
              <a:rPr lang="is-IS" dirty="0" smtClean="0"/>
              <a:t>19. Baadur Jobava (2702).</a:t>
            </a:r>
          </a:p>
          <a:p>
            <a:r>
              <a:rPr lang="is-IS" dirty="0" smtClean="0"/>
              <a:t>20. Wolfgang Unzicker.</a:t>
            </a:r>
          </a:p>
          <a:p>
            <a:r>
              <a:rPr lang="is-IS" dirty="0" smtClean="0"/>
              <a:t>21. Vasily Smyslov (aged 89).</a:t>
            </a:r>
          </a:p>
          <a:p>
            <a:r>
              <a:rPr lang="is-IS" dirty="0" smtClean="0"/>
              <a:t>22. Albert Einstein</a:t>
            </a:r>
          </a:p>
          <a:p>
            <a:r>
              <a:rPr lang="is-IS" dirty="0" smtClean="0"/>
              <a:t>23. Armenia and Russia.</a:t>
            </a:r>
          </a:p>
          <a:p>
            <a:r>
              <a:rPr lang="is-IS" dirty="0" smtClean="0"/>
              <a:t>24. Vladimir Kramnik – Peter Leko, 2004. 14th and last game of WC match in 2004 (enough to say last game of WC match between VK-PL).</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 </a:t>
            </a:r>
            <a:endParaRPr lang="en-US" dirty="0"/>
          </a:p>
        </p:txBody>
      </p:sp>
      <p:sp>
        <p:nvSpPr>
          <p:cNvPr id="3" name="Content Placeholder 2"/>
          <p:cNvSpPr>
            <a:spLocks noGrp="1"/>
          </p:cNvSpPr>
          <p:nvPr>
            <p:ph idx="1"/>
          </p:nvPr>
        </p:nvSpPr>
        <p:spPr/>
        <p:txBody>
          <a:bodyPr/>
          <a:lstStyle/>
          <a:p>
            <a:r>
              <a:rPr lang="is-IS" dirty="0" smtClean="0"/>
              <a:t>25. Fischer won 7 games in the 1972 match.</a:t>
            </a:r>
          </a:p>
          <a:p>
            <a:r>
              <a:rPr lang="is-IS" dirty="0" smtClean="0"/>
              <a:t>26. Yuri Averbakh, 91 years old.</a:t>
            </a:r>
          </a:p>
          <a:p>
            <a:r>
              <a:rPr lang="is-IS" dirty="0" smtClean="0"/>
              <a:t>27. </a:t>
            </a:r>
            <a:r>
              <a:rPr lang="is-IS" smtClean="0"/>
              <a:t>1 (Kosteniuk 2008-2010).</a:t>
            </a:r>
            <a:endParaRPr lang="is-IS" dirty="0" smtClean="0"/>
          </a:p>
          <a:p>
            <a:r>
              <a:rPr lang="is-IS" dirty="0" smtClean="0"/>
              <a:t>28. ECO and the coding system comes from the Chess Informant in Belgrade.</a:t>
            </a:r>
          </a:p>
          <a:p>
            <a:r>
              <a:rPr lang="is-IS" dirty="0" smtClean="0"/>
              <a:t>29. Georgia</a:t>
            </a:r>
          </a:p>
          <a:p>
            <a:r>
              <a:rPr lang="is-IS" dirty="0" smtClean="0"/>
              <a:t>30. Benoni Defence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3</a:t>
            </a:r>
            <a:endParaRPr lang="is-IS" dirty="0"/>
          </a:p>
        </p:txBody>
      </p:sp>
      <p:sp>
        <p:nvSpPr>
          <p:cNvPr id="3" name="Content Placeholder 2"/>
          <p:cNvSpPr>
            <a:spLocks noGrp="1"/>
          </p:cNvSpPr>
          <p:nvPr>
            <p:ph idx="1"/>
          </p:nvPr>
        </p:nvSpPr>
        <p:spPr/>
        <p:txBody>
          <a:bodyPr/>
          <a:lstStyle/>
          <a:p>
            <a:r>
              <a:rPr lang="is-IS" dirty="0" smtClean="0"/>
              <a:t>In chemical the symbol for Sodium is Na but the Sodium is also a name for a chess opening. What is the first move for white in the Sodium?</a:t>
            </a:r>
            <a:endParaRPr lang="is-IS" dirty="0"/>
          </a:p>
        </p:txBody>
      </p:sp>
    </p:spTree>
    <p:extLst>
      <p:ext uri="{BB962C8B-B14F-4D97-AF65-F5344CB8AC3E}">
        <p14:creationId xmlns="" xmlns:p14="http://schemas.microsoft.com/office/powerpoint/2010/main" val="189965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4</a:t>
            </a:r>
            <a:endParaRPr lang="is-IS" dirty="0"/>
          </a:p>
        </p:txBody>
      </p:sp>
      <p:sp>
        <p:nvSpPr>
          <p:cNvPr id="3" name="Content Placeholder 2"/>
          <p:cNvSpPr>
            <a:spLocks noGrp="1"/>
          </p:cNvSpPr>
          <p:nvPr>
            <p:ph idx="1"/>
          </p:nvPr>
        </p:nvSpPr>
        <p:spPr/>
        <p:txBody>
          <a:bodyPr/>
          <a:lstStyle/>
          <a:p>
            <a:r>
              <a:rPr lang="en-GB" dirty="0" smtClean="0"/>
              <a:t>Despite its nearly 89 years history FIDE has had only 6 presidents. What year was the current president </a:t>
            </a:r>
            <a:r>
              <a:rPr lang="en-GB" dirty="0" err="1" smtClean="0"/>
              <a:t>Kirsan</a:t>
            </a:r>
            <a:r>
              <a:rPr lang="en-GB" dirty="0" smtClean="0"/>
              <a:t> </a:t>
            </a:r>
            <a:r>
              <a:rPr lang="en-GB" dirty="0" err="1" smtClean="0"/>
              <a:t>Ilyumzhinov</a:t>
            </a:r>
            <a:r>
              <a:rPr lang="en-GB" dirty="0" smtClean="0"/>
              <a:t> elected as the president of FIDE?</a:t>
            </a:r>
            <a:endParaRPr lang="en-GB" dirty="0"/>
          </a:p>
        </p:txBody>
      </p:sp>
    </p:spTree>
    <p:extLst>
      <p:ext uri="{BB962C8B-B14F-4D97-AF65-F5344CB8AC3E}">
        <p14:creationId xmlns="" xmlns:p14="http://schemas.microsoft.com/office/powerpoint/2010/main" val="136498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5</a:t>
            </a:r>
            <a:endParaRPr lang="is-IS" dirty="0"/>
          </a:p>
        </p:txBody>
      </p:sp>
      <p:sp>
        <p:nvSpPr>
          <p:cNvPr id="3" name="Content Placeholder 2"/>
          <p:cNvSpPr>
            <a:spLocks noGrp="1"/>
          </p:cNvSpPr>
          <p:nvPr>
            <p:ph idx="1"/>
          </p:nvPr>
        </p:nvSpPr>
        <p:spPr/>
        <p:txBody>
          <a:bodyPr/>
          <a:lstStyle/>
          <a:p>
            <a:r>
              <a:rPr lang="is-IS" dirty="0" smtClean="0"/>
              <a:t>In 1957 Vasily Smyslov became World Champion when he beat Botvinnik 12,5-9,5. How did Smyslov qualify for this WC match?</a:t>
            </a:r>
            <a:endParaRPr lang="is-IS" dirty="0"/>
          </a:p>
        </p:txBody>
      </p:sp>
    </p:spTree>
    <p:extLst>
      <p:ext uri="{BB962C8B-B14F-4D97-AF65-F5344CB8AC3E}">
        <p14:creationId xmlns="" xmlns:p14="http://schemas.microsoft.com/office/powerpoint/2010/main" val="383339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6</a:t>
            </a:r>
            <a:endParaRPr lang="is-IS" dirty="0"/>
          </a:p>
        </p:txBody>
      </p:sp>
      <p:sp>
        <p:nvSpPr>
          <p:cNvPr id="3" name="Content Placeholder 2"/>
          <p:cNvSpPr>
            <a:spLocks noGrp="1"/>
          </p:cNvSpPr>
          <p:nvPr>
            <p:ph idx="1"/>
          </p:nvPr>
        </p:nvSpPr>
        <p:spPr/>
        <p:txBody>
          <a:bodyPr/>
          <a:lstStyle/>
          <a:p>
            <a:r>
              <a:rPr lang="is-IS" dirty="0" smtClean="0"/>
              <a:t>In what of the following </a:t>
            </a:r>
            <a:r>
              <a:rPr lang="is-IS" dirty="0" smtClean="0"/>
              <a:t>cities </a:t>
            </a:r>
            <a:r>
              <a:rPr lang="is-IS" dirty="0" smtClean="0"/>
              <a:t>has the Chess Olympiad never been played, Havana, Stockholm, Skopje, Berlin or Tel Aviv?</a:t>
            </a:r>
            <a:endParaRPr lang="is-IS" dirty="0"/>
          </a:p>
        </p:txBody>
      </p:sp>
    </p:spTree>
    <p:extLst>
      <p:ext uri="{BB962C8B-B14F-4D97-AF65-F5344CB8AC3E}">
        <p14:creationId xmlns="" xmlns:p14="http://schemas.microsoft.com/office/powerpoint/2010/main" val="383808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7</a:t>
            </a:r>
            <a:endParaRPr lang="is-IS" dirty="0"/>
          </a:p>
        </p:txBody>
      </p:sp>
      <p:sp>
        <p:nvSpPr>
          <p:cNvPr id="3" name="Content Placeholder 2"/>
          <p:cNvSpPr>
            <a:spLocks noGrp="1"/>
          </p:cNvSpPr>
          <p:nvPr>
            <p:ph idx="1"/>
          </p:nvPr>
        </p:nvSpPr>
        <p:spPr/>
        <p:txBody>
          <a:bodyPr/>
          <a:lstStyle/>
          <a:p>
            <a:r>
              <a:rPr lang="is-IS" dirty="0" smtClean="0"/>
              <a:t>This famous actor performed in the chess movie The Luzhin Defence. What is his name?</a:t>
            </a:r>
          </a:p>
          <a:p>
            <a:endParaRPr lang="is-I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703283"/>
            <a:ext cx="4104456" cy="34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118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8</a:t>
            </a:r>
            <a:endParaRPr lang="is-IS" dirty="0"/>
          </a:p>
        </p:txBody>
      </p:sp>
      <p:sp>
        <p:nvSpPr>
          <p:cNvPr id="3" name="Content Placeholder 2"/>
          <p:cNvSpPr>
            <a:spLocks noGrp="1"/>
          </p:cNvSpPr>
          <p:nvPr>
            <p:ph idx="1"/>
          </p:nvPr>
        </p:nvSpPr>
        <p:spPr/>
        <p:txBody>
          <a:bodyPr/>
          <a:lstStyle/>
          <a:p>
            <a:r>
              <a:rPr lang="is-IS" dirty="0" smtClean="0"/>
              <a:t>What are the family names of these two GM‘s: Boris Abramovich and Mikhail Nekhemievich</a:t>
            </a:r>
            <a:endParaRPr lang="is-IS" dirty="0"/>
          </a:p>
        </p:txBody>
      </p:sp>
    </p:spTree>
    <p:extLst>
      <p:ext uri="{BB962C8B-B14F-4D97-AF65-F5344CB8AC3E}">
        <p14:creationId xmlns="" xmlns:p14="http://schemas.microsoft.com/office/powerpoint/2010/main" val="1876510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22078</TotalTime>
  <Words>1297</Words>
  <Application>Microsoft Office PowerPoint</Application>
  <PresentationFormat>On-screen Show (4:3)</PresentationFormat>
  <Paragraphs>102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Chess Quiz 2013</vt:lpstr>
      <vt:lpstr>Question 1</vt:lpstr>
      <vt:lpstr>Question 2</vt:lpstr>
      <vt:lpstr>Question 3</vt:lpstr>
      <vt:lpstr>Question 4</vt:lpstr>
      <vt:lpstr>Question 5</vt:lpstr>
      <vt:lpstr>Question 6</vt:lpstr>
      <vt:lpstr>Question 7</vt:lpstr>
      <vt:lpstr>Question 8</vt:lpstr>
      <vt:lpstr>Question 9</vt:lpstr>
      <vt:lpstr>Question 10</vt:lpstr>
      <vt:lpstr>Question 10 cont.</vt:lpstr>
      <vt:lpstr>Question 11</vt:lpstr>
      <vt:lpstr>Question 12</vt:lpstr>
      <vt:lpstr>Question 13</vt:lpstr>
      <vt:lpstr>Question 14</vt:lpstr>
      <vt:lpstr>Question 15</vt:lpstr>
      <vt:lpstr>Question 16</vt:lpstr>
      <vt:lpstr>Questions 17-18</vt:lpstr>
      <vt:lpstr>Questions 17-18 cont.</vt:lpstr>
      <vt:lpstr>Question 19</vt:lpstr>
      <vt:lpstr>Question 20</vt:lpstr>
      <vt:lpstr>Question 21</vt:lpstr>
      <vt:lpstr>Question 22</vt:lpstr>
      <vt:lpstr>Question 23</vt:lpstr>
      <vt:lpstr>Question 24</vt:lpstr>
      <vt:lpstr>Question 24 cont.</vt:lpstr>
      <vt:lpstr>Question 25</vt:lpstr>
      <vt:lpstr>Question 25 cont.</vt:lpstr>
      <vt:lpstr>Question 26</vt:lpstr>
      <vt:lpstr>Question 27</vt:lpstr>
      <vt:lpstr>Question 28</vt:lpstr>
      <vt:lpstr>Question 29</vt:lpstr>
      <vt:lpstr>Question 30</vt:lpstr>
      <vt:lpstr>Answers</vt:lpstr>
      <vt:lpstr>Answers</vt:lpstr>
      <vt:lpstr>Answers</vt:lpstr>
      <vt:lpstr>Answers</vt:lpstr>
      <vt:lpstr>Answers </vt:lpstr>
    </vt:vector>
  </TitlesOfParts>
  <Company>Actavis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Chess Quiz 2013</dc:title>
  <dc:creator>sbjornsson</dc:creator>
  <cp:lastModifiedBy>Sigurbjorn</cp:lastModifiedBy>
  <cp:revision>36</cp:revision>
  <dcterms:created xsi:type="dcterms:W3CDTF">2013-02-05T13:47:20Z</dcterms:created>
  <dcterms:modified xsi:type="dcterms:W3CDTF">2013-02-23T19:28:25Z</dcterms:modified>
</cp:coreProperties>
</file>