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8" r:id="rId4"/>
    <p:sldId id="263" r:id="rId5"/>
    <p:sldId id="260" r:id="rId6"/>
    <p:sldId id="261" r:id="rId7"/>
    <p:sldId id="262" r:id="rId8"/>
    <p:sldId id="265" r:id="rId9"/>
    <p:sldId id="268" r:id="rId10"/>
    <p:sldId id="266" r:id="rId11"/>
    <p:sldId id="267" r:id="rId12"/>
    <p:sldId id="273" r:id="rId13"/>
    <p:sldId id="272" r:id="rId14"/>
    <p:sldId id="271" r:id="rId15"/>
    <p:sldId id="270" r:id="rId16"/>
    <p:sldId id="277" r:id="rId17"/>
    <p:sldId id="276" r:id="rId18"/>
    <p:sldId id="275" r:id="rId19"/>
    <p:sldId id="278" r:id="rId20"/>
    <p:sldId id="291" r:id="rId21"/>
    <p:sldId id="279" r:id="rId22"/>
    <p:sldId id="281" r:id="rId23"/>
    <p:sldId id="282" r:id="rId24"/>
    <p:sldId id="283" r:id="rId25"/>
    <p:sldId id="284" r:id="rId26"/>
    <p:sldId id="285" r:id="rId27"/>
    <p:sldId id="286" r:id="rId28"/>
    <p:sldId id="292" r:id="rId29"/>
    <p:sldId id="294" r:id="rId30"/>
    <p:sldId id="295" r:id="rId31"/>
    <p:sldId id="289" r:id="rId32"/>
    <p:sldId id="293" r:id="rId33"/>
    <p:sldId id="259" r:id="rId34"/>
    <p:sldId id="269" r:id="rId35"/>
    <p:sldId id="274" r:id="rId36"/>
    <p:sldId id="280" r:id="rId37"/>
    <p:sldId id="290" r:id="rId38"/>
  </p:sldIdLst>
  <p:sldSz cx="9144000" cy="6858000" type="screen4x3"/>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0" y="3582"/>
    </p:cViewPr>
  </p:outlineViewPr>
  <p:notesTextViewPr>
    <p:cViewPr>
      <p:scale>
        <a:sx n="100" d="100"/>
        <a:sy n="100" d="100"/>
      </p:scale>
      <p:origin x="0" y="0"/>
    </p:cViewPr>
  </p:notesTextViewPr>
  <p:sorterViewPr>
    <p:cViewPr>
      <p:scale>
        <a:sx n="66" d="100"/>
        <a:sy n="66" d="100"/>
      </p:scale>
      <p:origin x="0" y="138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p>
            <a:fld id="{E3EF6B57-456C-46E1-B351-902104853D1D}" type="datetimeFigureOut">
              <a:rPr lang="is-IS" smtClean="0"/>
              <a:pPr/>
              <a:t>18.3.2012</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EE51F316-9049-4F8E-9F97-17FAA3927382}" type="slidenum">
              <a:rPr lang="is-IS" smtClean="0"/>
              <a:pPr/>
              <a:t>‹#›</a:t>
            </a:fld>
            <a:endParaRPr lang="is-I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E3EF6B57-456C-46E1-B351-902104853D1D}" type="datetimeFigureOut">
              <a:rPr lang="is-IS" smtClean="0"/>
              <a:pPr/>
              <a:t>18.3.2012</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EE51F316-9049-4F8E-9F97-17FAA3927382}" type="slidenum">
              <a:rPr lang="is-IS" smtClean="0"/>
              <a:pPr/>
              <a:t>‹#›</a:t>
            </a:fld>
            <a:endParaRPr lang="is-I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E3EF6B57-456C-46E1-B351-902104853D1D}" type="datetimeFigureOut">
              <a:rPr lang="is-IS" smtClean="0"/>
              <a:pPr/>
              <a:t>18.3.2012</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EE51F316-9049-4F8E-9F97-17FAA3927382}" type="slidenum">
              <a:rPr lang="is-IS" smtClean="0"/>
              <a:pPr/>
              <a:t>‹#›</a:t>
            </a:fld>
            <a:endParaRPr lang="is-I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E3EF6B57-456C-46E1-B351-902104853D1D}" type="datetimeFigureOut">
              <a:rPr lang="is-IS" smtClean="0"/>
              <a:pPr/>
              <a:t>18.3.2012</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EE51F316-9049-4F8E-9F97-17FAA3927382}" type="slidenum">
              <a:rPr lang="is-IS" smtClean="0"/>
              <a:pPr/>
              <a:t>‹#›</a:t>
            </a:fld>
            <a:endParaRPr lang="is-I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EF6B57-456C-46E1-B351-902104853D1D}" type="datetimeFigureOut">
              <a:rPr lang="is-IS" smtClean="0"/>
              <a:pPr/>
              <a:t>18.3.2012</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EE51F316-9049-4F8E-9F97-17FAA3927382}" type="slidenum">
              <a:rPr lang="is-IS" smtClean="0"/>
              <a:pPr/>
              <a:t>‹#›</a:t>
            </a:fld>
            <a:endParaRPr lang="is-I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4"/>
          <p:cNvSpPr>
            <a:spLocks noGrp="1"/>
          </p:cNvSpPr>
          <p:nvPr>
            <p:ph type="dt" sz="half" idx="10"/>
          </p:nvPr>
        </p:nvSpPr>
        <p:spPr/>
        <p:txBody>
          <a:bodyPr/>
          <a:lstStyle/>
          <a:p>
            <a:fld id="{E3EF6B57-456C-46E1-B351-902104853D1D}" type="datetimeFigureOut">
              <a:rPr lang="is-IS" smtClean="0"/>
              <a:pPr/>
              <a:t>18.3.2012</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EE51F316-9049-4F8E-9F97-17FAA3927382}" type="slidenum">
              <a:rPr lang="is-IS" smtClean="0"/>
              <a:pPr/>
              <a:t>‹#›</a:t>
            </a:fld>
            <a:endParaRPr lang="is-I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p>
            <a:fld id="{E3EF6B57-456C-46E1-B351-902104853D1D}" type="datetimeFigureOut">
              <a:rPr lang="is-IS" smtClean="0"/>
              <a:pPr/>
              <a:t>18.3.2012</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EE51F316-9049-4F8E-9F97-17FAA3927382}" type="slidenum">
              <a:rPr lang="is-IS" smtClean="0"/>
              <a:pPr/>
              <a:t>‹#›</a:t>
            </a:fld>
            <a:endParaRPr lang="is-I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2"/>
          <p:cNvSpPr>
            <a:spLocks noGrp="1"/>
          </p:cNvSpPr>
          <p:nvPr>
            <p:ph type="dt" sz="half" idx="10"/>
          </p:nvPr>
        </p:nvSpPr>
        <p:spPr/>
        <p:txBody>
          <a:bodyPr/>
          <a:lstStyle/>
          <a:p>
            <a:fld id="{E3EF6B57-456C-46E1-B351-902104853D1D}" type="datetimeFigureOut">
              <a:rPr lang="is-IS" smtClean="0"/>
              <a:pPr/>
              <a:t>18.3.2012</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EE51F316-9049-4F8E-9F97-17FAA3927382}" type="slidenum">
              <a:rPr lang="is-IS" smtClean="0"/>
              <a:pPr/>
              <a:t>‹#›</a:t>
            </a:fld>
            <a:endParaRPr lang="is-I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EF6B57-456C-46E1-B351-902104853D1D}" type="datetimeFigureOut">
              <a:rPr lang="is-IS" smtClean="0"/>
              <a:pPr/>
              <a:t>18.3.2012</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EE51F316-9049-4F8E-9F97-17FAA3927382}" type="slidenum">
              <a:rPr lang="is-IS" smtClean="0"/>
              <a:pPr/>
              <a:t>‹#›</a:t>
            </a:fld>
            <a:endParaRPr lang="is-I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F6B57-456C-46E1-B351-902104853D1D}" type="datetimeFigureOut">
              <a:rPr lang="is-IS" smtClean="0"/>
              <a:pPr/>
              <a:t>18.3.2012</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EE51F316-9049-4F8E-9F97-17FAA3927382}" type="slidenum">
              <a:rPr lang="is-IS" smtClean="0"/>
              <a:pPr/>
              <a:t>‹#›</a:t>
            </a:fld>
            <a:endParaRPr lang="is-I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F6B57-456C-46E1-B351-902104853D1D}" type="datetimeFigureOut">
              <a:rPr lang="is-IS" smtClean="0"/>
              <a:pPr/>
              <a:t>18.3.2012</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EE51F316-9049-4F8E-9F97-17FAA3927382}" type="slidenum">
              <a:rPr lang="is-IS" smtClean="0"/>
              <a:pPr/>
              <a:t>‹#›</a:t>
            </a:fld>
            <a:endParaRPr lang="is-I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F6B57-456C-46E1-B351-902104853D1D}" type="datetimeFigureOut">
              <a:rPr lang="is-IS" smtClean="0"/>
              <a:pPr/>
              <a:t>18.3.2012</a:t>
            </a:fld>
            <a:endParaRPr lang="is-I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1F316-9049-4F8E-9F97-17FAA3927382}" type="slidenum">
              <a:rPr lang="is-IS" smtClean="0"/>
              <a:pPr/>
              <a:t>‹#›</a:t>
            </a:fld>
            <a:endParaRPr lang="is-I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s-IS" dirty="0" smtClean="0"/>
              <a:t>Chess Quiz 2012</a:t>
            </a:r>
            <a:endParaRPr lang="is-IS" dirty="0"/>
          </a:p>
        </p:txBody>
      </p:sp>
      <p:sp>
        <p:nvSpPr>
          <p:cNvPr id="3" name="Subtitle 2"/>
          <p:cNvSpPr>
            <a:spLocks noGrp="1"/>
          </p:cNvSpPr>
          <p:nvPr>
            <p:ph type="subTitle" idx="1"/>
          </p:nvPr>
        </p:nvSpPr>
        <p:spPr/>
        <p:txBody>
          <a:bodyPr/>
          <a:lstStyle/>
          <a:p>
            <a:endParaRPr lang="is-I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9</a:t>
            </a:r>
            <a:endParaRPr lang="is-IS" dirty="0"/>
          </a:p>
        </p:txBody>
      </p:sp>
      <p:sp>
        <p:nvSpPr>
          <p:cNvPr id="3" name="Content Placeholder 2"/>
          <p:cNvSpPr>
            <a:spLocks noGrp="1"/>
          </p:cNvSpPr>
          <p:nvPr>
            <p:ph idx="1"/>
          </p:nvPr>
        </p:nvSpPr>
        <p:spPr/>
        <p:txBody>
          <a:bodyPr/>
          <a:lstStyle/>
          <a:p>
            <a:r>
              <a:rPr lang="is-IS" dirty="0" smtClean="0"/>
              <a:t>In 1967 Bobby Fischer lost two times with the white pieces agains the same opponent and neither times did he manage 25 moves.  Who beat Fischer so badly?</a:t>
            </a:r>
            <a:endParaRPr lang="is-I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10</a:t>
            </a:r>
            <a:endParaRPr lang="is-IS" dirty="0"/>
          </a:p>
        </p:txBody>
      </p:sp>
      <p:sp>
        <p:nvSpPr>
          <p:cNvPr id="3" name="Content Placeholder 2"/>
          <p:cNvSpPr>
            <a:spLocks noGrp="1"/>
          </p:cNvSpPr>
          <p:nvPr>
            <p:ph idx="1"/>
          </p:nvPr>
        </p:nvSpPr>
        <p:spPr/>
        <p:txBody>
          <a:bodyPr/>
          <a:lstStyle/>
          <a:p>
            <a:r>
              <a:rPr lang="is-IS" dirty="0"/>
              <a:t>Which </a:t>
            </a:r>
            <a:r>
              <a:rPr lang="is-IS" dirty="0" smtClean="0"/>
              <a:t>former world </a:t>
            </a:r>
            <a:r>
              <a:rPr lang="is-IS" dirty="0"/>
              <a:t>champion entered the Sorbonne Faculty of law and wrote thesis on the Chinese prison system?</a:t>
            </a:r>
          </a:p>
          <a:p>
            <a:pPr>
              <a:buNone/>
            </a:pPr>
            <a:endParaRPr lang="is-I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11</a:t>
            </a:r>
            <a:endParaRPr lang="is-IS" dirty="0"/>
          </a:p>
        </p:txBody>
      </p:sp>
      <p:sp>
        <p:nvSpPr>
          <p:cNvPr id="3" name="Content Placeholder 2"/>
          <p:cNvSpPr>
            <a:spLocks noGrp="1"/>
          </p:cNvSpPr>
          <p:nvPr>
            <p:ph idx="1"/>
          </p:nvPr>
        </p:nvSpPr>
        <p:spPr/>
        <p:txBody>
          <a:bodyPr/>
          <a:lstStyle/>
          <a:p>
            <a:r>
              <a:rPr lang="is-IS" dirty="0" smtClean="0"/>
              <a:t>The 2010 Pearl Spring tournament in China was the first tournament ever to host 3 players rated at least 2800.  Which players were that?</a:t>
            </a:r>
            <a:endParaRPr lang="is-I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12</a:t>
            </a:r>
            <a:endParaRPr lang="is-IS" dirty="0"/>
          </a:p>
        </p:txBody>
      </p:sp>
      <p:sp>
        <p:nvSpPr>
          <p:cNvPr id="3" name="Content Placeholder 2"/>
          <p:cNvSpPr>
            <a:spLocks noGrp="1"/>
          </p:cNvSpPr>
          <p:nvPr>
            <p:ph idx="1"/>
          </p:nvPr>
        </p:nvSpPr>
        <p:spPr/>
        <p:txBody>
          <a:bodyPr/>
          <a:lstStyle/>
          <a:p>
            <a:r>
              <a:rPr lang="is-IS" dirty="0" smtClean="0"/>
              <a:t>When Bobby Fischer famously became World Champion in 1972, he beat Spassky in Reykjavik.  Where was the semi-final match against Petrosian played?</a:t>
            </a:r>
            <a:endParaRPr lang="is-I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13</a:t>
            </a:r>
            <a:endParaRPr lang="is-IS" dirty="0"/>
          </a:p>
        </p:txBody>
      </p:sp>
      <p:sp>
        <p:nvSpPr>
          <p:cNvPr id="3" name="Content Placeholder 2"/>
          <p:cNvSpPr>
            <a:spLocks noGrp="1"/>
          </p:cNvSpPr>
          <p:nvPr>
            <p:ph idx="1"/>
          </p:nvPr>
        </p:nvSpPr>
        <p:spPr/>
        <p:txBody>
          <a:bodyPr/>
          <a:lstStyle/>
          <a:p>
            <a:r>
              <a:rPr lang="is-IS" dirty="0" smtClean="0"/>
              <a:t>What is the middle name of Gary Kasparov?</a:t>
            </a:r>
          </a:p>
          <a:p>
            <a:pPr>
              <a:buNone/>
            </a:pPr>
            <a:endParaRPr lang="is-I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14</a:t>
            </a:r>
            <a:endParaRPr lang="is-IS" dirty="0"/>
          </a:p>
        </p:txBody>
      </p:sp>
      <p:sp>
        <p:nvSpPr>
          <p:cNvPr id="3" name="Content Placeholder 2"/>
          <p:cNvSpPr>
            <a:spLocks noGrp="1"/>
          </p:cNvSpPr>
          <p:nvPr>
            <p:ph idx="1"/>
          </p:nvPr>
        </p:nvSpPr>
        <p:spPr/>
        <p:txBody>
          <a:bodyPr/>
          <a:lstStyle/>
          <a:p>
            <a:r>
              <a:rPr lang="is-IS" dirty="0" smtClean="0"/>
              <a:t>Hou Yifan is the current Women’s World Champion.  Who was the last Women’s World  Champion before her? </a:t>
            </a:r>
            <a:endParaRPr lang="is-I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218"/>
          </a:xfrm>
        </p:spPr>
        <p:txBody>
          <a:bodyPr>
            <a:normAutofit fontScale="90000"/>
          </a:bodyPr>
          <a:lstStyle/>
          <a:p>
            <a:r>
              <a:rPr lang="is-IS" dirty="0" smtClean="0"/>
              <a:t>Question 15-16</a:t>
            </a:r>
            <a:br>
              <a:rPr lang="is-IS" dirty="0" smtClean="0"/>
            </a:br>
            <a:r>
              <a:rPr lang="is-IS" dirty="0" smtClean="0"/>
              <a:t>Who are they?</a:t>
            </a:r>
            <a:br>
              <a:rPr lang="is-IS" dirty="0" smtClean="0"/>
            </a:br>
            <a:endParaRPr lang="en-US" dirty="0"/>
          </a:p>
        </p:txBody>
      </p:sp>
      <p:pic>
        <p:nvPicPr>
          <p:cNvPr id="1027" name="Picture 3"/>
          <p:cNvPicPr>
            <a:picLocks noGrp="1" noChangeAspect="1" noChangeArrowheads="1"/>
          </p:cNvPicPr>
          <p:nvPr>
            <p:ph sz="half" idx="1"/>
          </p:nvPr>
        </p:nvPicPr>
        <p:blipFill>
          <a:blip r:embed="rId2" cstate="print"/>
          <a:srcRect/>
          <a:stretch>
            <a:fillRect/>
          </a:stretch>
        </p:blipFill>
        <p:spPr bwMode="auto">
          <a:xfrm>
            <a:off x="872319" y="2204864"/>
            <a:ext cx="2794806" cy="3353767"/>
          </a:xfrm>
          <a:prstGeom prst="rect">
            <a:avLst/>
          </a:prstGeom>
          <a:noFill/>
          <a:ln w="9525">
            <a:noFill/>
            <a:miter lim="800000"/>
            <a:headEnd/>
            <a:tailEnd/>
          </a:ln>
        </p:spPr>
      </p:pic>
      <p:pic>
        <p:nvPicPr>
          <p:cNvPr id="1029" name="Picture 5"/>
          <p:cNvPicPr>
            <a:picLocks noGrp="1" noChangeAspect="1" noChangeArrowheads="1"/>
          </p:cNvPicPr>
          <p:nvPr>
            <p:ph sz="half" idx="2"/>
          </p:nvPr>
        </p:nvPicPr>
        <p:blipFill>
          <a:blip r:embed="rId3" cstate="print"/>
          <a:srcRect/>
          <a:stretch>
            <a:fillRect/>
          </a:stretch>
        </p:blipFill>
        <p:spPr bwMode="auto">
          <a:xfrm>
            <a:off x="5341969" y="2133601"/>
            <a:ext cx="2542399" cy="382891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smtClean="0"/>
              <a:t>Question 15-16</a:t>
            </a:r>
            <a:br>
              <a:rPr lang="is-IS" dirty="0" smtClean="0"/>
            </a:br>
            <a:r>
              <a:rPr lang="is-IS" dirty="0" smtClean="0"/>
              <a:t>Who are they?</a:t>
            </a:r>
            <a:endParaRPr lang="en-US" dirty="0"/>
          </a:p>
        </p:txBody>
      </p:sp>
      <p:pic>
        <p:nvPicPr>
          <p:cNvPr id="2051" name="Picture 3"/>
          <p:cNvPicPr>
            <a:picLocks noGrp="1" noChangeAspect="1" noChangeArrowheads="1"/>
          </p:cNvPicPr>
          <p:nvPr>
            <p:ph sz="half" idx="1"/>
          </p:nvPr>
        </p:nvPicPr>
        <p:blipFill>
          <a:blip r:embed="rId2" cstate="print"/>
          <a:srcRect/>
          <a:stretch>
            <a:fillRect/>
          </a:stretch>
        </p:blipFill>
        <p:spPr bwMode="auto">
          <a:xfrm>
            <a:off x="457200" y="2357681"/>
            <a:ext cx="4038600" cy="3011001"/>
          </a:xfrm>
          <a:prstGeom prst="rect">
            <a:avLst/>
          </a:prstGeom>
          <a:noFill/>
          <a:ln w="9525">
            <a:noFill/>
            <a:miter lim="800000"/>
            <a:headEnd/>
            <a:tailEnd/>
          </a:ln>
        </p:spPr>
      </p:pic>
      <p:pic>
        <p:nvPicPr>
          <p:cNvPr id="2052" name="Picture 4"/>
          <p:cNvPicPr>
            <a:picLocks noGrp="1" noChangeAspect="1" noChangeArrowheads="1"/>
          </p:cNvPicPr>
          <p:nvPr>
            <p:ph sz="half" idx="2"/>
          </p:nvPr>
        </p:nvPicPr>
        <p:blipFill>
          <a:blip r:embed="rId3" cstate="print"/>
          <a:srcRect/>
          <a:stretch>
            <a:fillRect/>
          </a:stretch>
        </p:blipFill>
        <p:spPr bwMode="auto">
          <a:xfrm>
            <a:off x="4648200" y="2348706"/>
            <a:ext cx="4038600" cy="3028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a:normAutofit fontScale="90000"/>
          </a:bodyPr>
          <a:lstStyle/>
          <a:p>
            <a:r>
              <a:rPr lang="is-IS" dirty="0" smtClean="0"/>
              <a:t>Question 17</a:t>
            </a:r>
            <a:br>
              <a:rPr lang="is-IS" dirty="0" smtClean="0"/>
            </a:br>
            <a:r>
              <a:rPr lang="is-IS" sz="4000" dirty="0" smtClean="0"/>
              <a:t>What is the name of this pawn structure</a:t>
            </a:r>
            <a:r>
              <a:rPr lang="is-IS" dirty="0" smtClean="0"/>
              <a:t>:</a:t>
            </a:r>
            <a:br>
              <a:rPr lang="is-IS" dirty="0" smtClean="0"/>
            </a:br>
            <a:endParaRPr lang="en-US" dirty="0"/>
          </a:p>
        </p:txBody>
      </p:sp>
      <p:pic>
        <p:nvPicPr>
          <p:cNvPr id="3075" name="Picture 3"/>
          <p:cNvPicPr>
            <a:picLocks noGrp="1" noChangeAspect="1" noChangeArrowheads="1"/>
          </p:cNvPicPr>
          <p:nvPr>
            <p:ph idx="1"/>
          </p:nvPr>
        </p:nvPicPr>
        <p:blipFill>
          <a:blip r:embed="rId2" cstate="print"/>
          <a:srcRect/>
          <a:stretch>
            <a:fillRect/>
          </a:stretch>
        </p:blipFill>
        <p:spPr bwMode="auto">
          <a:xfrm>
            <a:off x="519177" y="1600200"/>
            <a:ext cx="8105645" cy="45259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18</a:t>
            </a:r>
            <a:endParaRPr lang="en-US" dirty="0"/>
          </a:p>
        </p:txBody>
      </p:sp>
      <p:sp>
        <p:nvSpPr>
          <p:cNvPr id="3" name="Content Placeholder 2"/>
          <p:cNvSpPr>
            <a:spLocks noGrp="1"/>
          </p:cNvSpPr>
          <p:nvPr>
            <p:ph idx="1"/>
          </p:nvPr>
        </p:nvSpPr>
        <p:spPr/>
        <p:txBody>
          <a:bodyPr/>
          <a:lstStyle/>
          <a:p>
            <a:r>
              <a:rPr lang="is-IS" dirty="0" smtClean="0"/>
              <a:t>The current World Champion challenger is Boris Gelfand.  For how many teams has Gelfand played at the Chess Olympiad?</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1</a:t>
            </a:r>
            <a:endParaRPr lang="is-IS" dirty="0"/>
          </a:p>
        </p:txBody>
      </p:sp>
      <p:sp>
        <p:nvSpPr>
          <p:cNvPr id="3" name="Content Placeholder 2"/>
          <p:cNvSpPr>
            <a:spLocks noGrp="1"/>
          </p:cNvSpPr>
          <p:nvPr>
            <p:ph idx="1"/>
          </p:nvPr>
        </p:nvSpPr>
        <p:spPr/>
        <p:txBody>
          <a:bodyPr/>
          <a:lstStyle/>
          <a:p>
            <a:r>
              <a:rPr lang="is-IS" dirty="0" smtClean="0"/>
              <a:t>Who was the winner of the recent Tata Steel Tournament?</a:t>
            </a:r>
          </a:p>
          <a:p>
            <a:pPr>
              <a:buNone/>
            </a:pPr>
            <a:endParaRPr lang="is-IS"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19</a:t>
            </a:r>
            <a:endParaRPr lang="en-US" dirty="0"/>
          </a:p>
        </p:txBody>
      </p:sp>
      <p:sp>
        <p:nvSpPr>
          <p:cNvPr id="3" name="Content Placeholder 2"/>
          <p:cNvSpPr>
            <a:spLocks noGrp="1"/>
          </p:cNvSpPr>
          <p:nvPr>
            <p:ph idx="1"/>
          </p:nvPr>
        </p:nvSpPr>
        <p:spPr/>
        <p:txBody>
          <a:bodyPr/>
          <a:lstStyle/>
          <a:p>
            <a:r>
              <a:rPr lang="is-IS" dirty="0" smtClean="0"/>
              <a:t>Who is the current Head of the Management Board of the Russian Chess Federation and a former co-author of the book From London to Elista?</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20</a:t>
            </a:r>
            <a:endParaRPr lang="is-IS" dirty="0"/>
          </a:p>
        </p:txBody>
      </p:sp>
      <p:sp>
        <p:nvSpPr>
          <p:cNvPr id="3" name="Content Placeholder 2"/>
          <p:cNvSpPr>
            <a:spLocks noGrp="1"/>
          </p:cNvSpPr>
          <p:nvPr>
            <p:ph idx="1"/>
          </p:nvPr>
        </p:nvSpPr>
        <p:spPr/>
        <p:txBody>
          <a:bodyPr/>
          <a:lstStyle/>
          <a:p>
            <a:r>
              <a:rPr lang="is-IS" dirty="0" smtClean="0"/>
              <a:t>This chessplayer was a doctor in phsychology, university professor, author and he won the US Open Championship 7 times.  He was born in the US but his family was Russian-Jewish.  Despite his successes at the US Open Championship, he never managed to win the US Championship, narrowly losing it to Sammy Reshevsky on several occasions.  Who was this chessplayer?</a:t>
            </a:r>
            <a:endParaRPr lang="is-I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21</a:t>
            </a:r>
            <a:endParaRPr lang="is-IS" dirty="0"/>
          </a:p>
        </p:txBody>
      </p:sp>
      <p:sp>
        <p:nvSpPr>
          <p:cNvPr id="3" name="Content Placeholder 2"/>
          <p:cNvSpPr>
            <a:spLocks noGrp="1"/>
          </p:cNvSpPr>
          <p:nvPr>
            <p:ph idx="1"/>
          </p:nvPr>
        </p:nvSpPr>
        <p:spPr/>
        <p:txBody>
          <a:bodyPr/>
          <a:lstStyle/>
          <a:p>
            <a:r>
              <a:rPr lang="is-IS" dirty="0" smtClean="0"/>
              <a:t>Emanuel Lasker is the World Champion which has hold the title for the longest time.  When he first became World Champ he was living in the German Empire and when his reign ended it had become the Weimar Republic.  How long was Emanuel Lasker World Champion?</a:t>
            </a:r>
          </a:p>
          <a:p>
            <a:endParaRPr lang="is-I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22</a:t>
            </a:r>
            <a:endParaRPr lang="is-IS" dirty="0"/>
          </a:p>
        </p:txBody>
      </p:sp>
      <p:sp>
        <p:nvSpPr>
          <p:cNvPr id="3" name="Content Placeholder 2"/>
          <p:cNvSpPr>
            <a:spLocks noGrp="1"/>
          </p:cNvSpPr>
          <p:nvPr>
            <p:ph idx="1"/>
          </p:nvPr>
        </p:nvSpPr>
        <p:spPr/>
        <p:txBody>
          <a:bodyPr/>
          <a:lstStyle/>
          <a:p>
            <a:r>
              <a:rPr lang="is-IS" dirty="0" smtClean="0"/>
              <a:t>Among the players here at the Reykjavik Open is GM Boris Avrukh from Israel.  He is a strong GM and author of several best selling books.  For what publishing company did he write is famous GM Repertoire 1. d4 books and what was the cover of volume 1 like?</a:t>
            </a:r>
            <a:endParaRPr lang="is-I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23</a:t>
            </a:r>
            <a:endParaRPr lang="is-IS" dirty="0"/>
          </a:p>
        </p:txBody>
      </p:sp>
      <p:sp>
        <p:nvSpPr>
          <p:cNvPr id="3" name="Content Placeholder 2"/>
          <p:cNvSpPr>
            <a:spLocks noGrp="1"/>
          </p:cNvSpPr>
          <p:nvPr>
            <p:ph idx="1"/>
          </p:nvPr>
        </p:nvSpPr>
        <p:spPr/>
        <p:txBody>
          <a:bodyPr/>
          <a:lstStyle/>
          <a:p>
            <a:r>
              <a:rPr lang="is-IS" smtClean="0"/>
              <a:t>On which famous played did Botvinnik say: “The boy doesn’t have a clue about chess and there’s no future at all for him in this profession.”?</a:t>
            </a:r>
            <a:endParaRPr lang="is-I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24</a:t>
            </a:r>
            <a:endParaRPr lang="is-IS" dirty="0"/>
          </a:p>
        </p:txBody>
      </p:sp>
      <p:sp>
        <p:nvSpPr>
          <p:cNvPr id="3" name="Content Placeholder 2"/>
          <p:cNvSpPr>
            <a:spLocks noGrp="1"/>
          </p:cNvSpPr>
          <p:nvPr>
            <p:ph idx="1"/>
          </p:nvPr>
        </p:nvSpPr>
        <p:spPr/>
        <p:txBody>
          <a:bodyPr/>
          <a:lstStyle/>
          <a:p>
            <a:r>
              <a:rPr lang="is-IS" dirty="0" smtClean="0"/>
              <a:t>Where was the 1988 Chess Olympiad and what team won the open section?</a:t>
            </a:r>
          </a:p>
          <a:p>
            <a:endParaRPr lang="is-I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25</a:t>
            </a:r>
            <a:endParaRPr lang="is-IS" dirty="0"/>
          </a:p>
        </p:txBody>
      </p:sp>
      <p:sp>
        <p:nvSpPr>
          <p:cNvPr id="3" name="Content Placeholder 2"/>
          <p:cNvSpPr>
            <a:spLocks noGrp="1"/>
          </p:cNvSpPr>
          <p:nvPr>
            <p:ph idx="1"/>
          </p:nvPr>
        </p:nvSpPr>
        <p:spPr/>
        <p:txBody>
          <a:bodyPr/>
          <a:lstStyle/>
          <a:p>
            <a:r>
              <a:rPr lang="is-IS" dirty="0" smtClean="0"/>
              <a:t>Which of these chessplayers was not the youngest GM at the time, when he/she became Grand Master:  Bobby Fischer, Judit Polgar, Peter Leko, Levon Aronian and Sergey Karjakin?</a:t>
            </a:r>
            <a:endParaRPr lang="is-I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26</a:t>
            </a:r>
            <a:endParaRPr lang="is-IS" dirty="0"/>
          </a:p>
        </p:txBody>
      </p:sp>
      <p:sp>
        <p:nvSpPr>
          <p:cNvPr id="3" name="Content Placeholder 2"/>
          <p:cNvSpPr>
            <a:spLocks noGrp="1"/>
          </p:cNvSpPr>
          <p:nvPr>
            <p:ph idx="1"/>
          </p:nvPr>
        </p:nvSpPr>
        <p:spPr/>
        <p:txBody>
          <a:bodyPr/>
          <a:lstStyle/>
          <a:p>
            <a:r>
              <a:rPr lang="is-IS" dirty="0" smtClean="0"/>
              <a:t>This famous endgame was played in a very important game.  Who were playing and what year?</a:t>
            </a:r>
            <a:endParaRPr lang="is-I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26 cont.</a:t>
            </a:r>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1" y="1600200"/>
            <a:ext cx="8624822" cy="525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27</a:t>
            </a:r>
            <a:endParaRPr lang="en-US" dirty="0"/>
          </a:p>
        </p:txBody>
      </p:sp>
      <p:sp>
        <p:nvSpPr>
          <p:cNvPr id="3" name="Content Placeholder 2"/>
          <p:cNvSpPr>
            <a:spLocks noGrp="1"/>
          </p:cNvSpPr>
          <p:nvPr>
            <p:ph idx="1"/>
          </p:nvPr>
        </p:nvSpPr>
        <p:spPr/>
        <p:txBody>
          <a:bodyPr/>
          <a:lstStyle/>
          <a:p>
            <a:r>
              <a:rPr lang="is-IS" dirty="0" smtClean="0"/>
              <a:t>The Soviet Union and then Russia has dominated the European Team Championship over the years.  What country has got the second mot European Team’s titles?</a:t>
            </a:r>
          </a:p>
          <a:p>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2</a:t>
            </a:r>
            <a:endParaRPr lang="is-IS" dirty="0"/>
          </a:p>
        </p:txBody>
      </p:sp>
      <p:sp>
        <p:nvSpPr>
          <p:cNvPr id="3" name="Content Placeholder 2"/>
          <p:cNvSpPr>
            <a:spLocks noGrp="1"/>
          </p:cNvSpPr>
          <p:nvPr>
            <p:ph idx="1"/>
          </p:nvPr>
        </p:nvSpPr>
        <p:spPr/>
        <p:txBody>
          <a:bodyPr/>
          <a:lstStyle/>
          <a:p>
            <a:r>
              <a:rPr lang="is-IS" dirty="0" smtClean="0"/>
              <a:t>Pal Benko and Mark Taimanov are two GM’s born in the 1920’s.  Who is the older one?</a:t>
            </a:r>
            <a:endParaRPr lang="is-I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28</a:t>
            </a:r>
            <a:endParaRPr lang="en-US" dirty="0"/>
          </a:p>
        </p:txBody>
      </p:sp>
      <p:sp>
        <p:nvSpPr>
          <p:cNvPr id="3" name="Content Placeholder 2"/>
          <p:cNvSpPr>
            <a:spLocks noGrp="1"/>
          </p:cNvSpPr>
          <p:nvPr>
            <p:ph idx="1"/>
          </p:nvPr>
        </p:nvSpPr>
        <p:spPr/>
        <p:txBody>
          <a:bodyPr/>
          <a:lstStyle/>
          <a:p>
            <a:r>
              <a:rPr lang="is-IS" dirty="0" smtClean="0"/>
              <a:t>In how many continents have the World Championship matches been held?  All the FIDE matches and other matches from the 1993 split shall be counted for.</a:t>
            </a:r>
          </a:p>
          <a:p>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29</a:t>
            </a:r>
            <a:endParaRPr lang="is-IS" dirty="0"/>
          </a:p>
        </p:txBody>
      </p:sp>
      <p:sp>
        <p:nvSpPr>
          <p:cNvPr id="3" name="Content Placeholder 2"/>
          <p:cNvSpPr>
            <a:spLocks noGrp="1"/>
          </p:cNvSpPr>
          <p:nvPr>
            <p:ph idx="1"/>
          </p:nvPr>
        </p:nvSpPr>
        <p:spPr/>
        <p:txBody>
          <a:bodyPr/>
          <a:lstStyle/>
          <a:p>
            <a:r>
              <a:rPr lang="is-IS" dirty="0" smtClean="0"/>
              <a:t>Which US president played chess for the Georgetown University team in 1968?</a:t>
            </a:r>
            <a:endParaRPr lang="is-I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30</a:t>
            </a:r>
            <a:endParaRPr lang="en-US" dirty="0"/>
          </a:p>
        </p:txBody>
      </p:sp>
      <p:sp>
        <p:nvSpPr>
          <p:cNvPr id="3" name="Content Placeholder 2"/>
          <p:cNvSpPr>
            <a:spLocks noGrp="1"/>
          </p:cNvSpPr>
          <p:nvPr>
            <p:ph idx="1"/>
          </p:nvPr>
        </p:nvSpPr>
        <p:spPr/>
        <p:txBody>
          <a:bodyPr/>
          <a:lstStyle/>
          <a:p>
            <a:r>
              <a:rPr lang="is-IS" dirty="0" smtClean="0"/>
              <a:t>In 1969 Boris Spassky became the World Champion after beating Petrosian in a match.  Which player did he beat in </a:t>
            </a:r>
            <a:r>
              <a:rPr lang="is-IS" smtClean="0"/>
              <a:t>the last candidates match </a:t>
            </a:r>
            <a:r>
              <a:rPr lang="is-IS" dirty="0" smtClean="0"/>
              <a:t>and by what margin?</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Answers</a:t>
            </a:r>
            <a:endParaRPr lang="is-IS" dirty="0"/>
          </a:p>
        </p:txBody>
      </p:sp>
      <p:sp>
        <p:nvSpPr>
          <p:cNvPr id="3" name="Content Placeholder 2"/>
          <p:cNvSpPr>
            <a:spLocks noGrp="1"/>
          </p:cNvSpPr>
          <p:nvPr>
            <p:ph idx="1"/>
          </p:nvPr>
        </p:nvSpPr>
        <p:spPr/>
        <p:txBody>
          <a:bodyPr>
            <a:normAutofit fontScale="92500" lnSpcReduction="10000"/>
          </a:bodyPr>
          <a:lstStyle/>
          <a:p>
            <a:r>
              <a:rPr lang="is-IS" dirty="0" smtClean="0"/>
              <a:t>1. Levon Aronian.</a:t>
            </a:r>
          </a:p>
          <a:p>
            <a:r>
              <a:rPr lang="is-IS" dirty="0" smtClean="0"/>
              <a:t>2. Taimanov, born 1926 (Benko born 1928).</a:t>
            </a:r>
          </a:p>
          <a:p>
            <a:r>
              <a:rPr lang="is-IS" dirty="0" smtClean="0"/>
              <a:t>3. Ljubomir Ljubojevic’s career.</a:t>
            </a:r>
          </a:p>
          <a:p>
            <a:r>
              <a:rPr lang="is-IS" dirty="0" smtClean="0"/>
              <a:t>4. Category 21 (average rating 2756, 2756 and 2758)</a:t>
            </a:r>
          </a:p>
          <a:p>
            <a:r>
              <a:rPr lang="is-IS" dirty="0" smtClean="0"/>
              <a:t>5. Teimour Radjabov, 2784.</a:t>
            </a:r>
          </a:p>
          <a:p>
            <a:r>
              <a:rPr lang="is-IS" dirty="0"/>
              <a:t>6</a:t>
            </a:r>
            <a:r>
              <a:rPr lang="is-IS" dirty="0" smtClean="0"/>
              <a:t>. Polugaevsky was from Belorussia.</a:t>
            </a:r>
          </a:p>
          <a:p>
            <a:r>
              <a:rPr lang="is-IS" dirty="0" smtClean="0"/>
              <a:t>7. Winawer was a chessplayer from Poland, Szymon Abramowicz Winawer (1838 – 1920).</a:t>
            </a:r>
            <a:endParaRPr lang="is-I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Answers cont.</a:t>
            </a:r>
            <a:endParaRPr lang="is-IS" dirty="0"/>
          </a:p>
        </p:txBody>
      </p:sp>
      <p:sp>
        <p:nvSpPr>
          <p:cNvPr id="3" name="Content Placeholder 2"/>
          <p:cNvSpPr>
            <a:spLocks noGrp="1"/>
          </p:cNvSpPr>
          <p:nvPr>
            <p:ph idx="1"/>
          </p:nvPr>
        </p:nvSpPr>
        <p:spPr/>
        <p:txBody>
          <a:bodyPr/>
          <a:lstStyle/>
          <a:p>
            <a:r>
              <a:rPr lang="is-IS" dirty="0" smtClean="0"/>
              <a:t>8. Gary Kasparov.</a:t>
            </a:r>
          </a:p>
          <a:p>
            <a:r>
              <a:rPr lang="is-IS" dirty="0" smtClean="0"/>
              <a:t>9. Efim Geller.</a:t>
            </a:r>
          </a:p>
          <a:p>
            <a:r>
              <a:rPr lang="is-IS" dirty="0" smtClean="0"/>
              <a:t>10. Alexander Alekhine.</a:t>
            </a:r>
          </a:p>
          <a:p>
            <a:r>
              <a:rPr lang="is-IS" dirty="0" smtClean="0"/>
              <a:t>11. Magnus Carlsen, Vishy Andand and Veselin Topalov. (0 points for one correct player, 0,5 for 2 correct players)</a:t>
            </a:r>
          </a:p>
          <a:p>
            <a:r>
              <a:rPr lang="is-IS" dirty="0" smtClean="0"/>
              <a:t>12. In Buenos Aires, Argentine.</a:t>
            </a:r>
          </a:p>
          <a:p>
            <a:r>
              <a:rPr lang="is-IS" dirty="0" smtClean="0"/>
              <a:t>13. Gary Kimovich Kasparov.</a:t>
            </a:r>
            <a:endParaRPr lang="is-I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Answers cont.</a:t>
            </a:r>
            <a:endParaRPr lang="is-IS" dirty="0"/>
          </a:p>
        </p:txBody>
      </p:sp>
      <p:sp>
        <p:nvSpPr>
          <p:cNvPr id="3" name="Content Placeholder 2"/>
          <p:cNvSpPr>
            <a:spLocks noGrp="1"/>
          </p:cNvSpPr>
          <p:nvPr>
            <p:ph idx="1"/>
          </p:nvPr>
        </p:nvSpPr>
        <p:spPr/>
        <p:txBody>
          <a:bodyPr>
            <a:normAutofit lnSpcReduction="10000"/>
          </a:bodyPr>
          <a:lstStyle/>
          <a:p>
            <a:r>
              <a:rPr lang="is-IS" dirty="0" smtClean="0"/>
              <a:t>14. Alexandra Kosteniuk.</a:t>
            </a:r>
          </a:p>
          <a:p>
            <a:r>
              <a:rPr lang="is-IS" dirty="0" smtClean="0"/>
              <a:t>15. Larry Christiansen, Manuel Bosboom</a:t>
            </a:r>
          </a:p>
          <a:p>
            <a:r>
              <a:rPr lang="is-IS" dirty="0" smtClean="0"/>
              <a:t>16. Elisabeth Paethz, Julio Granda Zuniga.</a:t>
            </a:r>
          </a:p>
          <a:p>
            <a:r>
              <a:rPr lang="is-IS" dirty="0" smtClean="0"/>
              <a:t>17. Carlsbad pawn structure.</a:t>
            </a:r>
          </a:p>
          <a:p>
            <a:r>
              <a:rPr lang="is-IS" dirty="0" smtClean="0"/>
              <a:t>18. 3.  1990 USSR, 1994-96 Belorussia and from 2000 Israel.</a:t>
            </a:r>
          </a:p>
          <a:p>
            <a:r>
              <a:rPr lang="is-IS" dirty="0" smtClean="0"/>
              <a:t>19. Ilya Levitov.</a:t>
            </a:r>
          </a:p>
          <a:p>
            <a:r>
              <a:rPr lang="is-IS" dirty="0" smtClean="0"/>
              <a:t>20 Reuben Fine</a:t>
            </a:r>
          </a:p>
          <a:p>
            <a:endParaRPr lang="is-I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lstStyle/>
          <a:p>
            <a:r>
              <a:rPr lang="is-IS" dirty="0" smtClean="0"/>
              <a:t>Answers cont.</a:t>
            </a:r>
            <a:endParaRPr lang="en-US" dirty="0"/>
          </a:p>
        </p:txBody>
      </p:sp>
      <p:sp>
        <p:nvSpPr>
          <p:cNvPr id="3" name="Content Placeholder 2"/>
          <p:cNvSpPr>
            <a:spLocks noGrp="1"/>
          </p:cNvSpPr>
          <p:nvPr>
            <p:ph idx="1"/>
          </p:nvPr>
        </p:nvSpPr>
        <p:spPr/>
        <p:txBody>
          <a:bodyPr/>
          <a:lstStyle/>
          <a:p>
            <a:r>
              <a:rPr lang="is-IS" dirty="0" smtClean="0"/>
              <a:t>21. 27 years, from 1894-1921.</a:t>
            </a:r>
          </a:p>
          <a:p>
            <a:r>
              <a:rPr lang="is-IS" dirty="0" smtClean="0"/>
              <a:t>22. Quality Chess was the publisher and the cover was the Israel flag (and chess board with 1. d4, Israel flag is enough).</a:t>
            </a:r>
          </a:p>
          <a:p>
            <a:r>
              <a:rPr lang="is-IS" dirty="0" smtClean="0"/>
              <a:t>23. Anatoly Karpov</a:t>
            </a:r>
          </a:p>
          <a:p>
            <a:r>
              <a:rPr lang="is-IS" dirty="0" smtClean="0"/>
              <a:t>24. Thessaloniki, Greece and USSR won.</a:t>
            </a:r>
          </a:p>
          <a:p>
            <a:r>
              <a:rPr lang="is-IS" dirty="0" smtClean="0"/>
              <a:t>25. Levon Aronian, GM at age 17.</a:t>
            </a:r>
          </a:p>
          <a:p>
            <a:r>
              <a:rPr lang="is-IS" dirty="0" smtClean="0"/>
              <a:t>26. Botvinnik – </a:t>
            </a:r>
            <a:r>
              <a:rPr lang="en-US" dirty="0" smtClean="0"/>
              <a:t>Bronstein, game 23. 1951</a:t>
            </a:r>
            <a:endParaRPr lang="is-I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Anwers cont.</a:t>
            </a:r>
            <a:endParaRPr lang="en-US" dirty="0"/>
          </a:p>
        </p:txBody>
      </p:sp>
      <p:sp>
        <p:nvSpPr>
          <p:cNvPr id="3" name="Content Placeholder 2"/>
          <p:cNvSpPr>
            <a:spLocks noGrp="1"/>
          </p:cNvSpPr>
          <p:nvPr>
            <p:ph idx="1"/>
          </p:nvPr>
        </p:nvSpPr>
        <p:spPr/>
        <p:txBody>
          <a:bodyPr/>
          <a:lstStyle/>
          <a:p>
            <a:r>
              <a:rPr lang="is-IS" dirty="0" smtClean="0"/>
              <a:t>27. The Netherlands (two times).</a:t>
            </a:r>
          </a:p>
          <a:p>
            <a:r>
              <a:rPr lang="is-IS" dirty="0" smtClean="0"/>
              <a:t>28. 5 continents (Capablanca – Alekhine 1927 in Buenos Aires. Karpov – Korchnoi 1978 Baguio, Philippines. Kasimdzhanov – Adams 2004, Tripoli, Lybia.)</a:t>
            </a:r>
          </a:p>
          <a:p>
            <a:r>
              <a:rPr lang="is-IS" dirty="0" smtClean="0"/>
              <a:t>29. Bill Clinton.</a:t>
            </a:r>
          </a:p>
          <a:p>
            <a:r>
              <a:rPr lang="is-IS" dirty="0" smtClean="0"/>
              <a:t>30. He beat Korchnoi by 3 points (6,5-3,5).</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3</a:t>
            </a:r>
            <a:endParaRPr lang="is-IS" dirty="0"/>
          </a:p>
        </p:txBody>
      </p:sp>
      <p:sp>
        <p:nvSpPr>
          <p:cNvPr id="3" name="Content Placeholder 2"/>
          <p:cNvSpPr>
            <a:spLocks noGrp="1"/>
          </p:cNvSpPr>
          <p:nvPr>
            <p:ph idx="1"/>
          </p:nvPr>
        </p:nvSpPr>
        <p:spPr/>
        <p:txBody>
          <a:bodyPr/>
          <a:lstStyle/>
          <a:p>
            <a:r>
              <a:rPr lang="is-IS" dirty="0" smtClean="0"/>
              <a:t>Recently the book </a:t>
            </a:r>
            <a:r>
              <a:rPr lang="is-IS" i="1" dirty="0" smtClean="0"/>
              <a:t>A journey Through one Brilliant Career</a:t>
            </a:r>
            <a:r>
              <a:rPr lang="is-IS" dirty="0" smtClean="0"/>
              <a:t> was published.  Whose brilliant career is covered in the book?</a:t>
            </a:r>
            <a:endParaRPr lang="is-I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4</a:t>
            </a:r>
            <a:endParaRPr lang="is-IS" dirty="0"/>
          </a:p>
        </p:txBody>
      </p:sp>
      <p:sp>
        <p:nvSpPr>
          <p:cNvPr id="3" name="Content Placeholder 2"/>
          <p:cNvSpPr>
            <a:spLocks noGrp="1"/>
          </p:cNvSpPr>
          <p:nvPr>
            <p:ph idx="1"/>
          </p:nvPr>
        </p:nvSpPr>
        <p:spPr/>
        <p:txBody>
          <a:bodyPr/>
          <a:lstStyle/>
          <a:p>
            <a:r>
              <a:rPr lang="is-IS" dirty="0" smtClean="0"/>
              <a:t>The last 3 Linares tournaments, held in 2008, 2009 and 2010 respectively, were 6 – 8 players tournaments.  What category were these 3 tournaments, they were all in the same category?  Each category is 25 rating points wide and the highest category is 22 with average rating between 2776 – 2800.  </a:t>
            </a:r>
            <a:endParaRPr lang="is-I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5</a:t>
            </a:r>
            <a:endParaRPr lang="is-IS" dirty="0"/>
          </a:p>
        </p:txBody>
      </p:sp>
      <p:sp>
        <p:nvSpPr>
          <p:cNvPr id="3" name="Content Placeholder 2"/>
          <p:cNvSpPr>
            <a:spLocks noGrp="1"/>
          </p:cNvSpPr>
          <p:nvPr>
            <p:ph idx="1"/>
          </p:nvPr>
        </p:nvSpPr>
        <p:spPr/>
        <p:txBody>
          <a:bodyPr/>
          <a:lstStyle/>
          <a:p>
            <a:r>
              <a:rPr lang="is-IS" dirty="0" smtClean="0"/>
              <a:t>In 2002 he was the youngest ever to make it to the FIDE top 100 players list at the age of 14.  In 2003 he beat three former/reigning FIDE World Champions with the black pieces and in 2004 he reached the semi-finals at the FIDE World Chess Championship.  Now in March 2012 he has his peak rating, who is this player?</a:t>
            </a:r>
            <a:endParaRPr lang="is-I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6</a:t>
            </a:r>
            <a:endParaRPr lang="is-IS" dirty="0"/>
          </a:p>
        </p:txBody>
      </p:sp>
      <p:sp>
        <p:nvSpPr>
          <p:cNvPr id="3" name="Content Placeholder 2"/>
          <p:cNvSpPr>
            <a:spLocks noGrp="1"/>
          </p:cNvSpPr>
          <p:nvPr>
            <p:ph idx="1"/>
          </p:nvPr>
        </p:nvSpPr>
        <p:spPr/>
        <p:txBody>
          <a:bodyPr/>
          <a:lstStyle/>
          <a:p>
            <a:r>
              <a:rPr lang="is-IS" dirty="0" smtClean="0"/>
              <a:t>Lev Polugaevsky is one of the big names of the chess history.  From what former Soviet Union republic was Polugaevsky?</a:t>
            </a:r>
            <a:endParaRPr lang="is-I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7</a:t>
            </a:r>
            <a:endParaRPr lang="is-IS" dirty="0"/>
          </a:p>
        </p:txBody>
      </p:sp>
      <p:sp>
        <p:nvSpPr>
          <p:cNvPr id="3" name="Content Placeholder 2"/>
          <p:cNvSpPr>
            <a:spLocks noGrp="1"/>
          </p:cNvSpPr>
          <p:nvPr>
            <p:ph idx="1"/>
          </p:nvPr>
        </p:nvSpPr>
        <p:spPr/>
        <p:txBody>
          <a:bodyPr/>
          <a:lstStyle/>
          <a:p>
            <a:r>
              <a:rPr lang="is-IS" dirty="0" smtClean="0"/>
              <a:t>The Winawer variation of the French Defence is quite a popular variation.  What is this Winawer?</a:t>
            </a:r>
            <a:endParaRPr lang="is-I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Question 8</a:t>
            </a:r>
            <a:endParaRPr lang="is-IS" dirty="0"/>
          </a:p>
        </p:txBody>
      </p:sp>
      <p:sp>
        <p:nvSpPr>
          <p:cNvPr id="3" name="Content Placeholder 2"/>
          <p:cNvSpPr>
            <a:spLocks noGrp="1"/>
          </p:cNvSpPr>
          <p:nvPr>
            <p:ph idx="1"/>
          </p:nvPr>
        </p:nvSpPr>
        <p:spPr/>
        <p:txBody>
          <a:bodyPr/>
          <a:lstStyle/>
          <a:p>
            <a:r>
              <a:rPr lang="is-IS" dirty="0" smtClean="0"/>
              <a:t>Russia has not won the Chess Olympiad since 2002 in Slovenia.  Who was playing on board 1 in the Russian team on that occasion?</a:t>
            </a:r>
            <a:endParaRPr lang="is-I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1147</Words>
  <Application>Microsoft Office PowerPoint</Application>
  <PresentationFormat>On-screen Show (4:3)</PresentationFormat>
  <Paragraphs>94</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Chess Quiz 2012</vt:lpstr>
      <vt:lpstr>Question 1</vt:lpstr>
      <vt:lpstr>Question 2</vt:lpstr>
      <vt:lpstr>Question 3</vt:lpstr>
      <vt:lpstr>Question 4</vt:lpstr>
      <vt:lpstr>Question 5</vt:lpstr>
      <vt:lpstr>Question 6</vt:lpstr>
      <vt:lpstr>Question 7</vt:lpstr>
      <vt:lpstr>Question 8</vt:lpstr>
      <vt:lpstr>Question 9</vt:lpstr>
      <vt:lpstr>Question 10</vt:lpstr>
      <vt:lpstr>Question 11</vt:lpstr>
      <vt:lpstr>Question 12</vt:lpstr>
      <vt:lpstr>Question 13</vt:lpstr>
      <vt:lpstr>Question 14</vt:lpstr>
      <vt:lpstr>Question 15-16 Who are they? </vt:lpstr>
      <vt:lpstr>Question 15-16 Who are they?</vt:lpstr>
      <vt:lpstr>Question 17 What is the name of this pawn structure: </vt:lpstr>
      <vt:lpstr>Question 18</vt:lpstr>
      <vt:lpstr>Question 19</vt:lpstr>
      <vt:lpstr>Question 20</vt:lpstr>
      <vt:lpstr>Question 21</vt:lpstr>
      <vt:lpstr>Question 22</vt:lpstr>
      <vt:lpstr>Question 23</vt:lpstr>
      <vt:lpstr>Question 24</vt:lpstr>
      <vt:lpstr>Question 25</vt:lpstr>
      <vt:lpstr>Question 26</vt:lpstr>
      <vt:lpstr>Question 26 cont.</vt:lpstr>
      <vt:lpstr>27</vt:lpstr>
      <vt:lpstr>28</vt:lpstr>
      <vt:lpstr>Question 29</vt:lpstr>
      <vt:lpstr>Question 30</vt:lpstr>
      <vt:lpstr>Answers</vt:lpstr>
      <vt:lpstr>Answers cont.</vt:lpstr>
      <vt:lpstr>Answers cont.</vt:lpstr>
      <vt:lpstr>Answers cont.</vt:lpstr>
      <vt:lpstr>Anwers cont.</vt:lpstr>
    </vt:vector>
  </TitlesOfParts>
  <Company>Actavis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Chess Quiz 2012</dc:title>
  <dc:creator>sbjornsson</dc:creator>
  <cp:lastModifiedBy>Sigurbjorn</cp:lastModifiedBy>
  <cp:revision>29</cp:revision>
  <dcterms:created xsi:type="dcterms:W3CDTF">2012-03-07T14:31:10Z</dcterms:created>
  <dcterms:modified xsi:type="dcterms:W3CDTF">2012-03-18T15:27:54Z</dcterms:modified>
</cp:coreProperties>
</file>